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59" r:id="rId7"/>
    <p:sldId id="257" r:id="rId8"/>
    <p:sldId id="266" r:id="rId9"/>
    <p:sldId id="264" r:id="rId10"/>
    <p:sldId id="267" r:id="rId11"/>
    <p:sldId id="273" r:id="rId12"/>
    <p:sldId id="276" r:id="rId13"/>
    <p:sldId id="274" r:id="rId14"/>
    <p:sldId id="265" r:id="rId15"/>
    <p:sldId id="275" r:id="rId16"/>
    <p:sldId id="279" r:id="rId17"/>
    <p:sldId id="283" r:id="rId18"/>
    <p:sldId id="282" r:id="rId19"/>
    <p:sldId id="289" r:id="rId20"/>
    <p:sldId id="290" r:id="rId21"/>
    <p:sldId id="263"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DED"/>
    <a:srgbClr val="F7F0F0"/>
    <a:srgbClr val="E8EAED"/>
    <a:srgbClr val="FCFAFA"/>
    <a:srgbClr val="E8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879B5-82BD-FD49-3E4B-F3C4028C9A71}" v="401" dt="2020-10-07T18:44:09.529"/>
    <p1510:client id="{9C8B6162-EB82-CDD9-D761-B5CFB51A3355}" v="2497" dt="2020-10-07T18:34:46.375"/>
    <p1510:client id="{A5961DFD-CAAA-A5F3-03CC-A702CBDB3600}" v="1802" dt="2020-10-07T20:02:45.903"/>
    <p1510:client id="{D99E2555-C02D-4189-B0F1-9FDE7630E8DF}" v="120" dt="2020-10-07T18:29:31.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D1465F6-DC3D-40A4-8F07-0ED299A919CD}"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EE26429-141B-437F-A380-78EC36C3210F}" type="slidenum">
              <a:rPr lang="en-US" smtClean="0"/>
              <a:t>‹#›</a:t>
            </a:fld>
            <a:endParaRPr lang="en-US"/>
          </a:p>
        </p:txBody>
      </p:sp>
    </p:spTree>
    <p:extLst>
      <p:ext uri="{BB962C8B-B14F-4D97-AF65-F5344CB8AC3E}">
        <p14:creationId xmlns:p14="http://schemas.microsoft.com/office/powerpoint/2010/main" val="392815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465F6-DC3D-40A4-8F07-0ED299A919CD}"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389032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465F6-DC3D-40A4-8F07-0ED299A919CD}"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209915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465F6-DC3D-40A4-8F07-0ED299A919CD}"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164738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D1465F6-DC3D-40A4-8F07-0ED299A919CD}" type="datetimeFigureOut">
              <a:rPr lang="en-US" smtClean="0"/>
              <a:t>10/29/20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EE26429-141B-437F-A380-78EC36C3210F}" type="slidenum">
              <a:rPr lang="en-US" smtClean="0"/>
              <a:t>‹#›</a:t>
            </a:fld>
            <a:endParaRPr lang="en-US"/>
          </a:p>
        </p:txBody>
      </p:sp>
    </p:spTree>
    <p:extLst>
      <p:ext uri="{BB962C8B-B14F-4D97-AF65-F5344CB8AC3E}">
        <p14:creationId xmlns:p14="http://schemas.microsoft.com/office/powerpoint/2010/main" val="149342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1465F6-DC3D-40A4-8F07-0ED299A919CD}" type="datetimeFigureOut">
              <a:rPr lang="en-US" smtClean="0"/>
              <a:t>10/29/20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10280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1465F6-DC3D-40A4-8F07-0ED299A919CD}" type="datetimeFigureOut">
              <a:rPr lang="en-US" smtClean="0"/>
              <a:t>10/29/20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339268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1465F6-DC3D-40A4-8F07-0ED299A919CD}" type="datetimeFigureOut">
              <a:rPr lang="en-US" smtClean="0"/>
              <a:t>10/29/20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263786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465F6-DC3D-40A4-8F07-0ED299A919CD}" type="datetimeFigureOut">
              <a:rPr lang="en-US" smtClean="0"/>
              <a:t>10/29/20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299754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1465F6-DC3D-40A4-8F07-0ED299A919CD}" type="datetimeFigureOut">
              <a:rPr lang="en-US" smtClean="0"/>
              <a:t>10/29/20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74474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1465F6-DC3D-40A4-8F07-0ED299A919CD}" type="datetimeFigureOut">
              <a:rPr lang="en-US" smtClean="0"/>
              <a:t>10/29/20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EE26429-141B-437F-A380-78EC36C3210F}" type="slidenum">
              <a:rPr lang="en-US" smtClean="0"/>
              <a:t>‹#›</a:t>
            </a:fld>
            <a:endParaRPr lang="en-US"/>
          </a:p>
        </p:txBody>
      </p:sp>
    </p:spTree>
    <p:extLst>
      <p:ext uri="{BB962C8B-B14F-4D97-AF65-F5344CB8AC3E}">
        <p14:creationId xmlns:p14="http://schemas.microsoft.com/office/powerpoint/2010/main" val="178394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D1465F6-DC3D-40A4-8F07-0ED299A919CD}" type="datetimeFigureOut">
              <a:rPr lang="en-US" smtClean="0"/>
              <a:t>10/29/20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EE26429-141B-437F-A380-78EC36C3210F}" type="slidenum">
              <a:rPr lang="en-US" smtClean="0"/>
              <a:t>‹#›</a:t>
            </a:fld>
            <a:endParaRPr lang="en-US"/>
          </a:p>
        </p:txBody>
      </p:sp>
    </p:spTree>
    <p:extLst>
      <p:ext uri="{BB962C8B-B14F-4D97-AF65-F5344CB8AC3E}">
        <p14:creationId xmlns:p14="http://schemas.microsoft.com/office/powerpoint/2010/main" val="3767613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rosby_Independent_School_Distric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94744E-D6CA-4445-811F-9560618D4241}"/>
              </a:ext>
            </a:extLst>
          </p:cNvPr>
          <p:cNvPicPr>
            <a:picLocks noChangeAspect="1"/>
          </p:cNvPicPr>
          <p:nvPr/>
        </p:nvPicPr>
        <p:blipFill>
          <a:blip r:embed="rId2"/>
          <a:stretch>
            <a:fillRect/>
          </a:stretch>
        </p:blipFill>
        <p:spPr>
          <a:xfrm>
            <a:off x="947957" y="4535836"/>
            <a:ext cx="8355842" cy="1899959"/>
          </a:xfrm>
          <a:prstGeom prst="rect">
            <a:avLst/>
          </a:prstGeom>
          <a:ln w="9525" cap="sq">
            <a:solidFill>
              <a:schemeClr val="bg1"/>
            </a:solidFill>
            <a:prstDash val="solid"/>
            <a:miter lim="800000"/>
          </a:ln>
          <a:effectLst>
            <a:outerShdw blurRad="50800" dist="38100" algn="l" rotWithShape="0">
              <a:prstClr val="black">
                <a:alpha val="40000"/>
              </a:prstClr>
            </a:outerShdw>
          </a:effectLst>
        </p:spPr>
      </p:pic>
      <p:sp>
        <p:nvSpPr>
          <p:cNvPr id="8" name="Rectangle 7">
            <a:extLst>
              <a:ext uri="{FF2B5EF4-FFF2-40B4-BE49-F238E27FC236}">
                <a16:creationId xmlns:a16="http://schemas.microsoft.com/office/drawing/2014/main" id="{D84685AD-DAAA-4C8F-93D1-E9F2A89E98A4}"/>
              </a:ext>
            </a:extLst>
          </p:cNvPr>
          <p:cNvSpPr/>
          <p:nvPr/>
        </p:nvSpPr>
        <p:spPr>
          <a:xfrm>
            <a:off x="1342238" y="1372184"/>
            <a:ext cx="9339838" cy="2585323"/>
          </a:xfrm>
          <a:prstGeom prst="rect">
            <a:avLst/>
          </a:prstGeom>
          <a:noFill/>
        </p:spPr>
        <p:txBody>
          <a:bodyPr wrap="squar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Light" panose="020F0302020204030204"/>
                <a:ea typeface="+mj-ea"/>
                <a:cs typeface="+mj-cs"/>
              </a:rPr>
              <a:t>House Bill 3</a:t>
            </a:r>
          </a:p>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Light" panose="020F0302020204030204"/>
                <a:ea typeface="+mj-ea"/>
                <a:cs typeface="+mj-cs"/>
              </a:rPr>
              <a:t>Early Childhood Literacy and Math Goals and Plans</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5591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B73-C8B2-4CB1-8490-F040E9C86F76}"/>
              </a:ext>
            </a:extLst>
          </p:cNvPr>
          <p:cNvSpPr>
            <a:spLocks noGrp="1"/>
          </p:cNvSpPr>
          <p:nvPr>
            <p:ph type="title"/>
          </p:nvPr>
        </p:nvSpPr>
        <p:spPr/>
        <p:txBody>
          <a:bodyPr/>
          <a:lstStyle/>
          <a:p>
            <a:r>
              <a:rPr lang="en-US"/>
              <a:t>EC Literacy targeted professional development plan</a:t>
            </a:r>
          </a:p>
        </p:txBody>
      </p:sp>
      <p:sp>
        <p:nvSpPr>
          <p:cNvPr id="3" name="Content Placeholder 2">
            <a:extLst>
              <a:ext uri="{FF2B5EF4-FFF2-40B4-BE49-F238E27FC236}">
                <a16:creationId xmlns:a16="http://schemas.microsoft.com/office/drawing/2014/main" id="{9B5323C7-1B8A-4298-84B7-B404572CE4B1}"/>
              </a:ext>
            </a:extLst>
          </p:cNvPr>
          <p:cNvSpPr>
            <a:spLocks noGrp="1"/>
          </p:cNvSpPr>
          <p:nvPr>
            <p:ph idx="1"/>
          </p:nvPr>
        </p:nvSpPr>
        <p:spPr>
          <a:xfrm>
            <a:off x="1069848" y="2762181"/>
            <a:ext cx="10058400" cy="2535452"/>
          </a:xfrm>
        </p:spPr>
        <p:txBody>
          <a:bodyPr vert="horz" lIns="91440" tIns="45720" rIns="91440" bIns="45720" rtlCol="0" anchor="t">
            <a:normAutofit/>
          </a:bodyPr>
          <a:lstStyle/>
          <a:p>
            <a:r>
              <a:rPr lang="en-US" sz="2400">
                <a:ea typeface="+mn-lt"/>
                <a:cs typeface="+mn-lt"/>
              </a:rPr>
              <a:t>Kindergarten through 3rd grade teachers will complete the TEA Reading Academies over the next three years.</a:t>
            </a:r>
          </a:p>
          <a:p>
            <a:r>
              <a:rPr lang="en-US" sz="2400">
                <a:ea typeface="+mn-lt"/>
                <a:cs typeface="+mn-lt"/>
              </a:rPr>
              <a:t>Pre-kindergarten teachers will be trained in phonological awareness and will complete Reading Academies when the grade level is added to the state mandate. </a:t>
            </a:r>
            <a:endParaRPr lang="en-US" sz="2400"/>
          </a:p>
        </p:txBody>
      </p:sp>
    </p:spTree>
    <p:extLst>
      <p:ext uri="{BB962C8B-B14F-4D97-AF65-F5344CB8AC3E}">
        <p14:creationId xmlns:p14="http://schemas.microsoft.com/office/powerpoint/2010/main" val="60068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D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E819-83DC-4072-8B6C-5B08CB196F04}"/>
              </a:ext>
            </a:extLst>
          </p:cNvPr>
          <p:cNvSpPr>
            <a:spLocks noGrp="1"/>
          </p:cNvSpPr>
          <p:nvPr>
            <p:ph type="title"/>
          </p:nvPr>
        </p:nvSpPr>
        <p:spPr/>
        <p:txBody>
          <a:bodyPr/>
          <a:lstStyle/>
          <a:p>
            <a:r>
              <a:rPr lang="en-US"/>
              <a:t>Math</a:t>
            </a:r>
          </a:p>
        </p:txBody>
      </p:sp>
      <p:pic>
        <p:nvPicPr>
          <p:cNvPr id="3" name="Picture 3">
            <a:extLst>
              <a:ext uri="{FF2B5EF4-FFF2-40B4-BE49-F238E27FC236}">
                <a16:creationId xmlns:a16="http://schemas.microsoft.com/office/drawing/2014/main" id="{E886915A-D17A-4D25-B317-5BD33BD5F650}"/>
              </a:ext>
            </a:extLst>
          </p:cNvPr>
          <p:cNvPicPr>
            <a:picLocks noGrp="1" noChangeAspect="1"/>
          </p:cNvPicPr>
          <p:nvPr>
            <p:ph idx="1"/>
          </p:nvPr>
        </p:nvPicPr>
        <p:blipFill rotWithShape="1">
          <a:blip r:embed="rId2"/>
          <a:srcRect b="7507"/>
          <a:stretch/>
        </p:blipFill>
        <p:spPr>
          <a:xfrm>
            <a:off x="3998638" y="-1306"/>
            <a:ext cx="8195878" cy="6108912"/>
          </a:xfrm>
        </p:spPr>
      </p:pic>
    </p:spTree>
    <p:extLst>
      <p:ext uri="{BB962C8B-B14F-4D97-AF65-F5344CB8AC3E}">
        <p14:creationId xmlns:p14="http://schemas.microsoft.com/office/powerpoint/2010/main" val="31833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26E0B49-E982-4FFF-8608-5D102F8B62DD}"/>
              </a:ext>
            </a:extLst>
          </p:cNvPr>
          <p:cNvGraphicFramePr>
            <a:graphicFrameLocks noGrp="1"/>
          </p:cNvGraphicFramePr>
          <p:nvPr>
            <p:extLst>
              <p:ext uri="{D42A27DB-BD31-4B8C-83A1-F6EECF244321}">
                <p14:modId xmlns:p14="http://schemas.microsoft.com/office/powerpoint/2010/main" val="1685895997"/>
              </p:ext>
            </p:extLst>
          </p:nvPr>
        </p:nvGraphicFramePr>
        <p:xfrm>
          <a:off x="397061" y="229429"/>
          <a:ext cx="11595102" cy="2291207"/>
        </p:xfrm>
        <a:graphic>
          <a:graphicData uri="http://schemas.openxmlformats.org/drawingml/2006/table">
            <a:tbl>
              <a:tblPr firstRow="1" bandRow="1">
                <a:tableStyleId>{5C22544A-7EE6-4342-B048-85BDC9FD1C3A}</a:tableStyleId>
              </a:tblPr>
              <a:tblGrid>
                <a:gridCol w="1932517">
                  <a:extLst>
                    <a:ext uri="{9D8B030D-6E8A-4147-A177-3AD203B41FA5}">
                      <a16:colId xmlns:a16="http://schemas.microsoft.com/office/drawing/2014/main" val="3490638998"/>
                    </a:ext>
                  </a:extLst>
                </a:gridCol>
                <a:gridCol w="1932517">
                  <a:extLst>
                    <a:ext uri="{9D8B030D-6E8A-4147-A177-3AD203B41FA5}">
                      <a16:colId xmlns:a16="http://schemas.microsoft.com/office/drawing/2014/main" val="1975744695"/>
                    </a:ext>
                  </a:extLst>
                </a:gridCol>
                <a:gridCol w="1932517">
                  <a:extLst>
                    <a:ext uri="{9D8B030D-6E8A-4147-A177-3AD203B41FA5}">
                      <a16:colId xmlns:a16="http://schemas.microsoft.com/office/drawing/2014/main" val="1493006244"/>
                    </a:ext>
                  </a:extLst>
                </a:gridCol>
                <a:gridCol w="1932517">
                  <a:extLst>
                    <a:ext uri="{9D8B030D-6E8A-4147-A177-3AD203B41FA5}">
                      <a16:colId xmlns:a16="http://schemas.microsoft.com/office/drawing/2014/main" val="2221957151"/>
                    </a:ext>
                  </a:extLst>
                </a:gridCol>
                <a:gridCol w="1932517">
                  <a:extLst>
                    <a:ext uri="{9D8B030D-6E8A-4147-A177-3AD203B41FA5}">
                      <a16:colId xmlns:a16="http://schemas.microsoft.com/office/drawing/2014/main" val="4182297046"/>
                    </a:ext>
                  </a:extLst>
                </a:gridCol>
                <a:gridCol w="1932517">
                  <a:extLst>
                    <a:ext uri="{9D8B030D-6E8A-4147-A177-3AD203B41FA5}">
                      <a16:colId xmlns:a16="http://schemas.microsoft.com/office/drawing/2014/main" val="1035971147"/>
                    </a:ext>
                  </a:extLst>
                </a:gridCol>
              </a:tblGrid>
              <a:tr h="457073">
                <a:tc gridSpan="6">
                  <a:txBody>
                    <a:bodyPr/>
                    <a:lstStyle/>
                    <a:p>
                      <a:pPr marL="0" algn="ctr" rtl="0" eaLnBrk="1" fontAlgn="ctr" latinLnBrk="0" hangingPunct="1">
                        <a:spcBef>
                          <a:spcPts val="0"/>
                        </a:spcBef>
                        <a:spcAft>
                          <a:spcPts val="0"/>
                        </a:spcAft>
                      </a:pPr>
                      <a:r>
                        <a:rPr lang="en-US" sz="1800" kern="1200" dirty="0">
                          <a:effectLst/>
                        </a:rPr>
                        <a:t>Early Childhood Numeracy Board Outcome Goal</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416858"/>
                  </a:ext>
                </a:extLst>
              </a:tr>
              <a:tr h="496951">
                <a:tc gridSpan="6">
                  <a:txBody>
                    <a:bodyPr/>
                    <a:lstStyle/>
                    <a:p>
                      <a:pPr marL="0" algn="ctr" rtl="0" eaLnBrk="1" fontAlgn="ctr" latinLnBrk="0" hangingPunct="1">
                        <a:spcBef>
                          <a:spcPts val="0"/>
                        </a:spcBef>
                        <a:spcAft>
                          <a:spcPts val="0"/>
                        </a:spcAft>
                      </a:pPr>
                      <a:r>
                        <a:rPr lang="en-US" sz="1800" kern="1200" dirty="0">
                          <a:effectLst/>
                        </a:rPr>
                        <a:t>The percent of 3</a:t>
                      </a:r>
                      <a:r>
                        <a:rPr lang="en-US" sz="1800" kern="1200" baseline="30000" dirty="0">
                          <a:effectLst/>
                        </a:rPr>
                        <a:t>rd</a:t>
                      </a:r>
                      <a:r>
                        <a:rPr lang="en-US" sz="1800" kern="1200" dirty="0">
                          <a:effectLst/>
                        </a:rPr>
                        <a:t> grade students that score meets grade level or above on STAAR Mathematics will increase from 43% to 51% by June 2024. </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3418203"/>
                  </a:ext>
                </a:extLst>
              </a:tr>
              <a:tr h="428498">
                <a:tc gridSpan="6">
                  <a:txBody>
                    <a:bodyPr/>
                    <a:lstStyle/>
                    <a:p>
                      <a:pPr marL="0" algn="ctr" rtl="0" eaLnBrk="1" fontAlgn="ctr" latinLnBrk="0" hangingPunct="1">
                        <a:spcBef>
                          <a:spcPts val="0"/>
                        </a:spcBef>
                        <a:spcAft>
                          <a:spcPts val="0"/>
                        </a:spcAft>
                      </a:pPr>
                      <a:r>
                        <a:rPr lang="en-US" sz="1800" kern="1200" dirty="0">
                          <a:effectLst/>
                        </a:rPr>
                        <a:t>Yearly Target Goals</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548851"/>
                  </a:ext>
                </a:extLst>
              </a:tr>
              <a:tr h="428498">
                <a:tc>
                  <a:txBody>
                    <a:bodyPr/>
                    <a:lstStyle/>
                    <a:p>
                      <a:pPr marL="0" algn="ctr" rtl="0" eaLnBrk="1" fontAlgn="ctr" latinLnBrk="0" hangingPunct="1">
                        <a:spcBef>
                          <a:spcPts val="0"/>
                        </a:spcBef>
                        <a:spcAft>
                          <a:spcPts val="0"/>
                        </a:spcAft>
                      </a:pPr>
                      <a:r>
                        <a:rPr lang="en-US" sz="1800" kern="1200" dirty="0">
                          <a:effectLst/>
                        </a:rPr>
                        <a:t>2019</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2020</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2021</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2022</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2023</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2024</a:t>
                      </a:r>
                      <a:endParaRPr lang="en-US" sz="1800" dirty="0">
                        <a:effectLst/>
                      </a:endParaRPr>
                    </a:p>
                  </a:txBody>
                  <a:tcPr marL="0" marR="0" marT="0" marB="0" anchor="ctr"/>
                </a:tc>
                <a:extLst>
                  <a:ext uri="{0D108BD9-81ED-4DB2-BD59-A6C34878D82A}">
                    <a16:rowId xmlns:a16="http://schemas.microsoft.com/office/drawing/2014/main" val="3813797114"/>
                  </a:ext>
                </a:extLst>
              </a:tr>
              <a:tr h="428498">
                <a:tc>
                  <a:txBody>
                    <a:bodyPr/>
                    <a:lstStyle/>
                    <a:p>
                      <a:pPr marL="0" algn="ctr" rtl="0" eaLnBrk="1" fontAlgn="ctr" latinLnBrk="0" hangingPunct="1">
                        <a:spcBef>
                          <a:spcPts val="0"/>
                        </a:spcBef>
                        <a:spcAft>
                          <a:spcPts val="0"/>
                        </a:spcAft>
                      </a:pPr>
                      <a:r>
                        <a:rPr lang="en-US" sz="1800" kern="1200" dirty="0">
                          <a:effectLst/>
                        </a:rPr>
                        <a:t>43%</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44%</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45%</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47%</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49%</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51%</a:t>
                      </a:r>
                      <a:endParaRPr lang="en-US" sz="1800" dirty="0">
                        <a:effectLst/>
                      </a:endParaRPr>
                    </a:p>
                  </a:txBody>
                  <a:tcPr marL="0" marR="0" marT="0" marB="0" anchor="ctr"/>
                </a:tc>
                <a:extLst>
                  <a:ext uri="{0D108BD9-81ED-4DB2-BD59-A6C34878D82A}">
                    <a16:rowId xmlns:a16="http://schemas.microsoft.com/office/drawing/2014/main" val="1936261309"/>
                  </a:ext>
                </a:extLst>
              </a:tr>
            </a:tbl>
          </a:graphicData>
        </a:graphic>
      </p:graphicFrame>
      <p:graphicFrame>
        <p:nvGraphicFramePr>
          <p:cNvPr id="11" name="Table 10">
            <a:extLst>
              <a:ext uri="{FF2B5EF4-FFF2-40B4-BE49-F238E27FC236}">
                <a16:creationId xmlns:a16="http://schemas.microsoft.com/office/drawing/2014/main" id="{C7C070CD-80EA-4FFF-81D4-B0390B07E54C}"/>
              </a:ext>
            </a:extLst>
          </p:cNvPr>
          <p:cNvGraphicFramePr>
            <a:graphicFrameLocks noGrp="1"/>
          </p:cNvGraphicFramePr>
          <p:nvPr>
            <p:extLst>
              <p:ext uri="{D42A27DB-BD31-4B8C-83A1-F6EECF244321}">
                <p14:modId xmlns:p14="http://schemas.microsoft.com/office/powerpoint/2010/main" val="1803017434"/>
              </p:ext>
            </p:extLst>
          </p:nvPr>
        </p:nvGraphicFramePr>
        <p:xfrm>
          <a:off x="378385" y="2697644"/>
          <a:ext cx="11722079" cy="3452876"/>
        </p:xfrm>
        <a:graphic>
          <a:graphicData uri="http://schemas.openxmlformats.org/drawingml/2006/table">
            <a:tbl>
              <a:tblPr firstRow="1" bandRow="1">
                <a:tableStyleId>{5C22544A-7EE6-4342-B048-85BDC9FD1C3A}</a:tableStyleId>
              </a:tblPr>
              <a:tblGrid>
                <a:gridCol w="1084728">
                  <a:extLst>
                    <a:ext uri="{9D8B030D-6E8A-4147-A177-3AD203B41FA5}">
                      <a16:colId xmlns:a16="http://schemas.microsoft.com/office/drawing/2014/main" val="766406928"/>
                    </a:ext>
                  </a:extLst>
                </a:gridCol>
                <a:gridCol w="883769">
                  <a:extLst>
                    <a:ext uri="{9D8B030D-6E8A-4147-A177-3AD203B41FA5}">
                      <a16:colId xmlns:a16="http://schemas.microsoft.com/office/drawing/2014/main" val="3804404411"/>
                    </a:ext>
                  </a:extLst>
                </a:gridCol>
                <a:gridCol w="723900">
                  <a:extLst>
                    <a:ext uri="{9D8B030D-6E8A-4147-A177-3AD203B41FA5}">
                      <a16:colId xmlns:a16="http://schemas.microsoft.com/office/drawing/2014/main" val="1614945616"/>
                    </a:ext>
                  </a:extLst>
                </a:gridCol>
                <a:gridCol w="723900">
                  <a:extLst>
                    <a:ext uri="{9D8B030D-6E8A-4147-A177-3AD203B41FA5}">
                      <a16:colId xmlns:a16="http://schemas.microsoft.com/office/drawing/2014/main" val="3162919324"/>
                    </a:ext>
                  </a:extLst>
                </a:gridCol>
                <a:gridCol w="860611">
                  <a:extLst>
                    <a:ext uri="{9D8B030D-6E8A-4147-A177-3AD203B41FA5}">
                      <a16:colId xmlns:a16="http://schemas.microsoft.com/office/drawing/2014/main" val="1598189468"/>
                    </a:ext>
                  </a:extLst>
                </a:gridCol>
                <a:gridCol w="587187">
                  <a:extLst>
                    <a:ext uri="{9D8B030D-6E8A-4147-A177-3AD203B41FA5}">
                      <a16:colId xmlns:a16="http://schemas.microsoft.com/office/drawing/2014/main" val="3482058134"/>
                    </a:ext>
                  </a:extLst>
                </a:gridCol>
                <a:gridCol w="723900">
                  <a:extLst>
                    <a:ext uri="{9D8B030D-6E8A-4147-A177-3AD203B41FA5}">
                      <a16:colId xmlns:a16="http://schemas.microsoft.com/office/drawing/2014/main" val="1266036832"/>
                    </a:ext>
                  </a:extLst>
                </a:gridCol>
                <a:gridCol w="869576">
                  <a:extLst>
                    <a:ext uri="{9D8B030D-6E8A-4147-A177-3AD203B41FA5}">
                      <a16:colId xmlns:a16="http://schemas.microsoft.com/office/drawing/2014/main" val="1633924738"/>
                    </a:ext>
                  </a:extLst>
                </a:gridCol>
                <a:gridCol w="744070">
                  <a:extLst>
                    <a:ext uri="{9D8B030D-6E8A-4147-A177-3AD203B41FA5}">
                      <a16:colId xmlns:a16="http://schemas.microsoft.com/office/drawing/2014/main" val="148126849"/>
                    </a:ext>
                  </a:extLst>
                </a:gridCol>
                <a:gridCol w="681317">
                  <a:extLst>
                    <a:ext uri="{9D8B030D-6E8A-4147-A177-3AD203B41FA5}">
                      <a16:colId xmlns:a16="http://schemas.microsoft.com/office/drawing/2014/main" val="1977891929"/>
                    </a:ext>
                  </a:extLst>
                </a:gridCol>
                <a:gridCol w="887505">
                  <a:extLst>
                    <a:ext uri="{9D8B030D-6E8A-4147-A177-3AD203B41FA5}">
                      <a16:colId xmlns:a16="http://schemas.microsoft.com/office/drawing/2014/main" val="3751040478"/>
                    </a:ext>
                  </a:extLst>
                </a:gridCol>
                <a:gridCol w="773201">
                  <a:extLst>
                    <a:ext uri="{9D8B030D-6E8A-4147-A177-3AD203B41FA5}">
                      <a16:colId xmlns:a16="http://schemas.microsoft.com/office/drawing/2014/main" val="2214631651"/>
                    </a:ext>
                  </a:extLst>
                </a:gridCol>
                <a:gridCol w="984615">
                  <a:extLst>
                    <a:ext uri="{9D8B030D-6E8A-4147-A177-3AD203B41FA5}">
                      <a16:colId xmlns:a16="http://schemas.microsoft.com/office/drawing/2014/main" val="833379563"/>
                    </a:ext>
                  </a:extLst>
                </a:gridCol>
                <a:gridCol w="1193800">
                  <a:extLst>
                    <a:ext uri="{9D8B030D-6E8A-4147-A177-3AD203B41FA5}">
                      <a16:colId xmlns:a16="http://schemas.microsoft.com/office/drawing/2014/main" val="1894069173"/>
                    </a:ext>
                  </a:extLst>
                </a:gridCol>
              </a:tblGrid>
              <a:tr h="467106">
                <a:tc gridSpan="14">
                  <a:txBody>
                    <a:bodyPr/>
                    <a:lstStyle/>
                    <a:p>
                      <a:pPr marL="0" algn="ctr" rtl="0" eaLnBrk="1" fontAlgn="ctr" latinLnBrk="0" hangingPunct="1">
                        <a:spcBef>
                          <a:spcPts val="0"/>
                        </a:spcBef>
                        <a:spcAft>
                          <a:spcPts val="0"/>
                        </a:spcAft>
                      </a:pPr>
                      <a:r>
                        <a:rPr lang="en-US" sz="1800" kern="1200">
                          <a:effectLst/>
                        </a:rPr>
                        <a:t>Closing the Gaps Student Groups Yearly Targets</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767015"/>
                  </a:ext>
                </a:extLst>
              </a:tr>
              <a:tr h="1035812">
                <a:tc>
                  <a:txBody>
                    <a:bodyPr/>
                    <a:lstStyle/>
                    <a:p>
                      <a:pPr marL="0" algn="ctr" rtl="0" eaLnBrk="1" fontAlgn="b"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African American</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Hispanic</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White</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American Indian</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Asian</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Pacific Islander</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Two or More Races</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Special Ed</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Eco. </a:t>
                      </a:r>
                      <a:r>
                        <a:rPr lang="en-US" sz="1200" kern="1200" err="1">
                          <a:effectLst/>
                        </a:rPr>
                        <a:t>Disadv</a:t>
                      </a: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Special  Ed (Former)</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EL</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Cont. Enrolled</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Non-Cont. Enrolled</a:t>
                      </a:r>
                      <a:endParaRPr lang="en-US" sz="1200">
                        <a:effectLst/>
                      </a:endParaRPr>
                    </a:p>
                  </a:txBody>
                  <a:tcPr marL="0" marR="0" marT="0" marB="0" anchor="ctr"/>
                </a:tc>
                <a:extLst>
                  <a:ext uri="{0D108BD9-81ED-4DB2-BD59-A6C34878D82A}">
                    <a16:rowId xmlns:a16="http://schemas.microsoft.com/office/drawing/2014/main" val="1462608672"/>
                  </a:ext>
                </a:extLst>
              </a:tr>
              <a:tr h="324993">
                <a:tc>
                  <a:txBody>
                    <a:bodyPr/>
                    <a:lstStyle/>
                    <a:p>
                      <a:pPr marL="0" algn="ctr" rtl="0" eaLnBrk="1" fontAlgn="ctr" latinLnBrk="0" hangingPunct="1">
                        <a:spcBef>
                          <a:spcPts val="0"/>
                        </a:spcBef>
                        <a:spcAft>
                          <a:spcPts val="0"/>
                        </a:spcAft>
                      </a:pPr>
                      <a:r>
                        <a:rPr lang="en-US" sz="1200" kern="1200" dirty="0">
                          <a:effectLst/>
                        </a:rPr>
                        <a:t>2019</a:t>
                      </a: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28%</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52%</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21%</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41%</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46%</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35%</a:t>
                      </a:r>
                      <a:endParaRPr lang="en-US" sz="1200">
                        <a:effectLst/>
                      </a:endParaRPr>
                    </a:p>
                  </a:txBody>
                  <a:tcPr marL="0" marR="0" marT="0" marB="0" anchor="ctr"/>
                </a:tc>
                <a:extLst>
                  <a:ext uri="{0D108BD9-81ED-4DB2-BD59-A6C34878D82A}">
                    <a16:rowId xmlns:a16="http://schemas.microsoft.com/office/drawing/2014/main" val="2174721588"/>
                  </a:ext>
                </a:extLst>
              </a:tr>
              <a:tr h="324993">
                <a:tc>
                  <a:txBody>
                    <a:bodyPr/>
                    <a:lstStyle/>
                    <a:p>
                      <a:pPr marL="0" algn="ctr" rtl="0" eaLnBrk="1" fontAlgn="ctr" latinLnBrk="0" hangingPunct="1">
                        <a:spcBef>
                          <a:spcPts val="0"/>
                        </a:spcBef>
                        <a:spcAft>
                          <a:spcPts val="0"/>
                        </a:spcAft>
                      </a:pPr>
                      <a:r>
                        <a:rPr lang="en-US" sz="1200" kern="1200" dirty="0">
                          <a:effectLst/>
                        </a:rPr>
                        <a:t>2020</a:t>
                      </a: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40%</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44%</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22%</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38%</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60%</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42%</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36%</a:t>
                      </a:r>
                      <a:endParaRPr lang="en-US" sz="1200">
                        <a:effectLst/>
                      </a:endParaRPr>
                    </a:p>
                  </a:txBody>
                  <a:tcPr marL="0" marR="0" marT="0" marB="0" anchor="ctr"/>
                </a:tc>
                <a:extLst>
                  <a:ext uri="{0D108BD9-81ED-4DB2-BD59-A6C34878D82A}">
                    <a16:rowId xmlns:a16="http://schemas.microsoft.com/office/drawing/2014/main" val="1041725597"/>
                  </a:ext>
                </a:extLst>
              </a:tr>
              <a:tr h="324993">
                <a:tc>
                  <a:txBody>
                    <a:bodyPr/>
                    <a:lstStyle/>
                    <a:p>
                      <a:pPr marL="0" algn="ctr" rtl="0" eaLnBrk="1" fontAlgn="ctr" latinLnBrk="0" hangingPunct="1">
                        <a:spcBef>
                          <a:spcPts val="0"/>
                        </a:spcBef>
                        <a:spcAft>
                          <a:spcPts val="0"/>
                        </a:spcAft>
                      </a:pPr>
                      <a:r>
                        <a:rPr lang="en-US" sz="1200" kern="1200" dirty="0">
                          <a:effectLst/>
                        </a:rPr>
                        <a:t>2021</a:t>
                      </a: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30%</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41%</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54%</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45%</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61%</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48%</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37%</a:t>
                      </a:r>
                      <a:endParaRPr lang="en-US" sz="1200">
                        <a:effectLst/>
                      </a:endParaRPr>
                    </a:p>
                  </a:txBody>
                  <a:tcPr marL="0" marR="0" marT="0" marB="0" anchor="ctr"/>
                </a:tc>
                <a:extLst>
                  <a:ext uri="{0D108BD9-81ED-4DB2-BD59-A6C34878D82A}">
                    <a16:rowId xmlns:a16="http://schemas.microsoft.com/office/drawing/2014/main" val="663240726"/>
                  </a:ext>
                </a:extLst>
              </a:tr>
              <a:tr h="324993">
                <a:tc>
                  <a:txBody>
                    <a:bodyPr/>
                    <a:lstStyle/>
                    <a:p>
                      <a:pPr marL="0" algn="ctr" rtl="0" eaLnBrk="1" fontAlgn="ctr" latinLnBrk="0" hangingPunct="1">
                        <a:spcBef>
                          <a:spcPts val="0"/>
                        </a:spcBef>
                        <a:spcAft>
                          <a:spcPts val="0"/>
                        </a:spcAft>
                      </a:pPr>
                      <a:r>
                        <a:rPr lang="en-US" sz="1200" kern="1200" dirty="0">
                          <a:effectLst/>
                        </a:rPr>
                        <a:t>2022</a:t>
                      </a: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32%</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56%</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25%</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41%</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63%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45%</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50%</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39%</a:t>
                      </a:r>
                      <a:endParaRPr lang="en-US" sz="1200">
                        <a:effectLst/>
                      </a:endParaRPr>
                    </a:p>
                  </a:txBody>
                  <a:tcPr marL="0" marR="0" marT="0" marB="0" anchor="ctr"/>
                </a:tc>
                <a:extLst>
                  <a:ext uri="{0D108BD9-81ED-4DB2-BD59-A6C34878D82A}">
                    <a16:rowId xmlns:a16="http://schemas.microsoft.com/office/drawing/2014/main" val="1040784373"/>
                  </a:ext>
                </a:extLst>
              </a:tr>
              <a:tr h="324993">
                <a:tc>
                  <a:txBody>
                    <a:bodyPr/>
                    <a:lstStyle/>
                    <a:p>
                      <a:pPr marL="0" algn="ctr" rtl="0" eaLnBrk="1" fontAlgn="ctr" latinLnBrk="0" hangingPunct="1">
                        <a:spcBef>
                          <a:spcPts val="0"/>
                        </a:spcBef>
                        <a:spcAft>
                          <a:spcPts val="0"/>
                        </a:spcAft>
                      </a:pPr>
                      <a:r>
                        <a:rPr lang="en-US" sz="1200" kern="1200" dirty="0">
                          <a:effectLst/>
                        </a:rPr>
                        <a:t>2023</a:t>
                      </a: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34%</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45%</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58%</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43%</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65%</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52%</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41%</a:t>
                      </a:r>
                      <a:endParaRPr lang="en-US" sz="1200">
                        <a:effectLst/>
                      </a:endParaRPr>
                    </a:p>
                  </a:txBody>
                  <a:tcPr marL="0" marR="0" marT="0" marB="0" anchor="ctr"/>
                </a:tc>
                <a:extLst>
                  <a:ext uri="{0D108BD9-81ED-4DB2-BD59-A6C34878D82A}">
                    <a16:rowId xmlns:a16="http://schemas.microsoft.com/office/drawing/2014/main" val="1890621497"/>
                  </a:ext>
                </a:extLst>
              </a:tr>
              <a:tr h="324993">
                <a:tc>
                  <a:txBody>
                    <a:bodyPr/>
                    <a:lstStyle/>
                    <a:p>
                      <a:pPr marL="0" algn="ctr" rtl="0" eaLnBrk="1" fontAlgn="ctr" latinLnBrk="0" hangingPunct="1">
                        <a:spcBef>
                          <a:spcPts val="0"/>
                        </a:spcBef>
                        <a:spcAft>
                          <a:spcPts val="0"/>
                        </a:spcAft>
                      </a:pPr>
                      <a:r>
                        <a:rPr lang="en-US" sz="1200" kern="1200" dirty="0">
                          <a:effectLst/>
                        </a:rPr>
                        <a:t>2024</a:t>
                      </a: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36%</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60%</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endParaRPr lang="en-US" sz="1200" dirty="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51%</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29%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45%</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67%</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49%</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54%</a:t>
                      </a:r>
                      <a:endParaRPr lang="en-US" sz="1200">
                        <a:effectLst/>
                      </a:endParaRPr>
                    </a:p>
                  </a:txBody>
                  <a:tcPr marL="0" marR="0" marT="0" marB="0" anchor="ctr"/>
                </a:tc>
                <a:tc>
                  <a:txBody>
                    <a:bodyPr/>
                    <a:lstStyle/>
                    <a:p>
                      <a:pPr marL="0" algn="ctr" rtl="0" eaLnBrk="1" fontAlgn="ctr" latinLnBrk="0" hangingPunct="1">
                        <a:spcBef>
                          <a:spcPts val="0"/>
                        </a:spcBef>
                        <a:spcAft>
                          <a:spcPts val="0"/>
                        </a:spcAft>
                      </a:pPr>
                      <a:r>
                        <a:rPr lang="en-US" sz="1200" kern="1200">
                          <a:effectLst/>
                        </a:rPr>
                        <a:t>43%</a:t>
                      </a:r>
                      <a:endParaRPr lang="en-US" sz="1200">
                        <a:effectLst/>
                      </a:endParaRPr>
                    </a:p>
                  </a:txBody>
                  <a:tcPr marL="0" marR="0" marT="0" marB="0" anchor="ctr"/>
                </a:tc>
                <a:extLst>
                  <a:ext uri="{0D108BD9-81ED-4DB2-BD59-A6C34878D82A}">
                    <a16:rowId xmlns:a16="http://schemas.microsoft.com/office/drawing/2014/main" val="3677730699"/>
                  </a:ext>
                </a:extLst>
              </a:tr>
            </a:tbl>
          </a:graphicData>
        </a:graphic>
      </p:graphicFrame>
    </p:spTree>
    <p:extLst>
      <p:ext uri="{BB962C8B-B14F-4D97-AF65-F5344CB8AC3E}">
        <p14:creationId xmlns:p14="http://schemas.microsoft.com/office/powerpoint/2010/main" val="13054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5073D28-0D8A-4671-AD35-78CA49A2A91E}"/>
              </a:ext>
            </a:extLst>
          </p:cNvPr>
          <p:cNvGraphicFramePr>
            <a:graphicFrameLocks noGrp="1"/>
          </p:cNvGraphicFramePr>
          <p:nvPr>
            <p:extLst>
              <p:ext uri="{D42A27DB-BD31-4B8C-83A1-F6EECF244321}">
                <p14:modId xmlns:p14="http://schemas.microsoft.com/office/powerpoint/2010/main" val="2238080063"/>
              </p:ext>
            </p:extLst>
          </p:nvPr>
        </p:nvGraphicFramePr>
        <p:xfrm>
          <a:off x="419100" y="448066"/>
          <a:ext cx="11460924" cy="2487210"/>
        </p:xfrm>
        <a:graphic>
          <a:graphicData uri="http://schemas.openxmlformats.org/drawingml/2006/table">
            <a:tbl>
              <a:tblPr firstRow="1" bandRow="1">
                <a:tableStyleId>{5C22544A-7EE6-4342-B048-85BDC9FD1C3A}</a:tableStyleId>
              </a:tblPr>
              <a:tblGrid>
                <a:gridCol w="1910154">
                  <a:extLst>
                    <a:ext uri="{9D8B030D-6E8A-4147-A177-3AD203B41FA5}">
                      <a16:colId xmlns:a16="http://schemas.microsoft.com/office/drawing/2014/main" val="774411614"/>
                    </a:ext>
                  </a:extLst>
                </a:gridCol>
                <a:gridCol w="1910154">
                  <a:extLst>
                    <a:ext uri="{9D8B030D-6E8A-4147-A177-3AD203B41FA5}">
                      <a16:colId xmlns:a16="http://schemas.microsoft.com/office/drawing/2014/main" val="3389968670"/>
                    </a:ext>
                  </a:extLst>
                </a:gridCol>
                <a:gridCol w="1910154">
                  <a:extLst>
                    <a:ext uri="{9D8B030D-6E8A-4147-A177-3AD203B41FA5}">
                      <a16:colId xmlns:a16="http://schemas.microsoft.com/office/drawing/2014/main" val="1632831167"/>
                    </a:ext>
                  </a:extLst>
                </a:gridCol>
                <a:gridCol w="1910154">
                  <a:extLst>
                    <a:ext uri="{9D8B030D-6E8A-4147-A177-3AD203B41FA5}">
                      <a16:colId xmlns:a16="http://schemas.microsoft.com/office/drawing/2014/main" val="2221987801"/>
                    </a:ext>
                  </a:extLst>
                </a:gridCol>
                <a:gridCol w="1910154">
                  <a:extLst>
                    <a:ext uri="{9D8B030D-6E8A-4147-A177-3AD203B41FA5}">
                      <a16:colId xmlns:a16="http://schemas.microsoft.com/office/drawing/2014/main" val="4162087856"/>
                    </a:ext>
                  </a:extLst>
                </a:gridCol>
                <a:gridCol w="1910154">
                  <a:extLst>
                    <a:ext uri="{9D8B030D-6E8A-4147-A177-3AD203B41FA5}">
                      <a16:colId xmlns:a16="http://schemas.microsoft.com/office/drawing/2014/main" val="2413638789"/>
                    </a:ext>
                  </a:extLst>
                </a:gridCol>
              </a:tblGrid>
              <a:tr h="537882">
                <a:tc gridSpan="6">
                  <a:txBody>
                    <a:bodyPr/>
                    <a:lstStyle/>
                    <a:p>
                      <a:pPr marL="0" algn="ctr" rtl="0" eaLnBrk="1" fontAlgn="ctr" latinLnBrk="0" hangingPunct="1">
                        <a:spcBef>
                          <a:spcPts val="0"/>
                        </a:spcBef>
                        <a:spcAft>
                          <a:spcPts val="0"/>
                        </a:spcAft>
                      </a:pPr>
                      <a:r>
                        <a:rPr lang="en-US" sz="1800" kern="1200" dirty="0">
                          <a:effectLst/>
                        </a:rPr>
                        <a:t>Early Childhood Math  Progress Measure 4 - 2nd grade</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578616"/>
                  </a:ext>
                </a:extLst>
              </a:tr>
              <a:tr h="525258">
                <a:tc gridSpan="6">
                  <a:txBody>
                    <a:bodyPr/>
                    <a:lstStyle/>
                    <a:p>
                      <a:pPr marL="0" algn="ctr" rtl="0" eaLnBrk="1" fontAlgn="ctr" latinLnBrk="0" hangingPunct="1">
                        <a:spcBef>
                          <a:spcPts val="0"/>
                        </a:spcBef>
                        <a:spcAft>
                          <a:spcPts val="0"/>
                        </a:spcAft>
                      </a:pPr>
                      <a:r>
                        <a:rPr lang="en-US" sz="1800" kern="1200" dirty="0">
                          <a:effectLst/>
                        </a:rPr>
                        <a:t>The percent of 2nd grade students that score on grade level or above on the EOY Mathematics Summative Assessment will increase from 58% to 66% by June 2024. </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9285674"/>
                  </a:ext>
                </a:extLst>
              </a:tr>
              <a:tr h="466896">
                <a:tc gridSpan="6">
                  <a:txBody>
                    <a:bodyPr/>
                    <a:lstStyle/>
                    <a:p>
                      <a:pPr marL="0" algn="ctr" rtl="0" eaLnBrk="1" fontAlgn="ctr" latinLnBrk="0" hangingPunct="1">
                        <a:spcBef>
                          <a:spcPts val="0"/>
                        </a:spcBef>
                        <a:spcAft>
                          <a:spcPts val="0"/>
                        </a:spcAft>
                      </a:pPr>
                      <a:r>
                        <a:rPr lang="en-US" sz="1800" kern="1200" dirty="0">
                          <a:effectLst/>
                        </a:rPr>
                        <a:t>Yearly Target Goals</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1289726"/>
                  </a:ext>
                </a:extLst>
              </a:tr>
              <a:tr h="466896">
                <a:tc>
                  <a:txBody>
                    <a:bodyPr/>
                    <a:lstStyle/>
                    <a:p>
                      <a:pPr marL="0" algn="ctr" rtl="0" eaLnBrk="1" fontAlgn="ctr" latinLnBrk="0" hangingPunct="1">
                        <a:spcBef>
                          <a:spcPts val="0"/>
                        </a:spcBef>
                        <a:spcAft>
                          <a:spcPts val="0"/>
                        </a:spcAft>
                      </a:pPr>
                      <a:r>
                        <a:rPr lang="en-US" sz="1800" kern="1200" dirty="0">
                          <a:effectLst/>
                        </a:rPr>
                        <a:t>2019</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2020</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2021</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2022</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2023</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2024</a:t>
                      </a:r>
                      <a:endParaRPr lang="en-US" sz="1800" dirty="0">
                        <a:effectLst/>
                      </a:endParaRPr>
                    </a:p>
                  </a:txBody>
                  <a:tcPr marL="0" marR="0" marT="0" marB="0" anchor="ctr"/>
                </a:tc>
                <a:extLst>
                  <a:ext uri="{0D108BD9-81ED-4DB2-BD59-A6C34878D82A}">
                    <a16:rowId xmlns:a16="http://schemas.microsoft.com/office/drawing/2014/main" val="538928960"/>
                  </a:ext>
                </a:extLst>
              </a:tr>
              <a:tr h="466896">
                <a:tc>
                  <a:txBody>
                    <a:bodyPr/>
                    <a:lstStyle/>
                    <a:p>
                      <a:pPr marL="0" algn="ctr" rtl="0" eaLnBrk="1" fontAlgn="ctr" latinLnBrk="0" hangingPunct="1">
                        <a:spcBef>
                          <a:spcPts val="0"/>
                        </a:spcBef>
                        <a:spcAft>
                          <a:spcPts val="0"/>
                        </a:spcAft>
                      </a:pPr>
                      <a:r>
                        <a:rPr lang="en-US" sz="1800" kern="1200" dirty="0">
                          <a:effectLst/>
                        </a:rPr>
                        <a:t>58%</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59%</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60%</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62%</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64%</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66%</a:t>
                      </a:r>
                      <a:endParaRPr lang="en-US" sz="1800" dirty="0">
                        <a:effectLst/>
                      </a:endParaRPr>
                    </a:p>
                  </a:txBody>
                  <a:tcPr marL="0" marR="0" marT="0" marB="0" anchor="ctr"/>
                </a:tc>
                <a:extLst>
                  <a:ext uri="{0D108BD9-81ED-4DB2-BD59-A6C34878D82A}">
                    <a16:rowId xmlns:a16="http://schemas.microsoft.com/office/drawing/2014/main" val="528816133"/>
                  </a:ext>
                </a:extLst>
              </a:tr>
            </a:tbl>
          </a:graphicData>
        </a:graphic>
      </p:graphicFrame>
      <p:graphicFrame>
        <p:nvGraphicFramePr>
          <p:cNvPr id="7" name="Table 6">
            <a:extLst>
              <a:ext uri="{FF2B5EF4-FFF2-40B4-BE49-F238E27FC236}">
                <a16:creationId xmlns:a16="http://schemas.microsoft.com/office/drawing/2014/main" id="{6BEA9F1E-103F-49AD-BBFB-73F253E29009}"/>
              </a:ext>
            </a:extLst>
          </p:cNvPr>
          <p:cNvGraphicFramePr>
            <a:graphicFrameLocks noGrp="1"/>
          </p:cNvGraphicFramePr>
          <p:nvPr>
            <p:extLst>
              <p:ext uri="{D42A27DB-BD31-4B8C-83A1-F6EECF244321}">
                <p14:modId xmlns:p14="http://schemas.microsoft.com/office/powerpoint/2010/main" val="2154510401"/>
              </p:ext>
            </p:extLst>
          </p:nvPr>
        </p:nvGraphicFramePr>
        <p:xfrm>
          <a:off x="437030" y="3262984"/>
          <a:ext cx="11424966" cy="2316151"/>
        </p:xfrm>
        <a:graphic>
          <a:graphicData uri="http://schemas.openxmlformats.org/drawingml/2006/table">
            <a:tbl>
              <a:tblPr firstRow="1" bandRow="1">
                <a:tableStyleId>{5C22544A-7EE6-4342-B048-85BDC9FD1C3A}</a:tableStyleId>
              </a:tblPr>
              <a:tblGrid>
                <a:gridCol w="1904161">
                  <a:extLst>
                    <a:ext uri="{9D8B030D-6E8A-4147-A177-3AD203B41FA5}">
                      <a16:colId xmlns:a16="http://schemas.microsoft.com/office/drawing/2014/main" val="1268075485"/>
                    </a:ext>
                  </a:extLst>
                </a:gridCol>
                <a:gridCol w="1904161">
                  <a:extLst>
                    <a:ext uri="{9D8B030D-6E8A-4147-A177-3AD203B41FA5}">
                      <a16:colId xmlns:a16="http://schemas.microsoft.com/office/drawing/2014/main" val="1106417216"/>
                    </a:ext>
                  </a:extLst>
                </a:gridCol>
                <a:gridCol w="1904161">
                  <a:extLst>
                    <a:ext uri="{9D8B030D-6E8A-4147-A177-3AD203B41FA5}">
                      <a16:colId xmlns:a16="http://schemas.microsoft.com/office/drawing/2014/main" val="2122748955"/>
                    </a:ext>
                  </a:extLst>
                </a:gridCol>
                <a:gridCol w="1904161">
                  <a:extLst>
                    <a:ext uri="{9D8B030D-6E8A-4147-A177-3AD203B41FA5}">
                      <a16:colId xmlns:a16="http://schemas.microsoft.com/office/drawing/2014/main" val="2947178772"/>
                    </a:ext>
                  </a:extLst>
                </a:gridCol>
                <a:gridCol w="1904161">
                  <a:extLst>
                    <a:ext uri="{9D8B030D-6E8A-4147-A177-3AD203B41FA5}">
                      <a16:colId xmlns:a16="http://schemas.microsoft.com/office/drawing/2014/main" val="3504961572"/>
                    </a:ext>
                  </a:extLst>
                </a:gridCol>
                <a:gridCol w="1904161">
                  <a:extLst>
                    <a:ext uri="{9D8B030D-6E8A-4147-A177-3AD203B41FA5}">
                      <a16:colId xmlns:a16="http://schemas.microsoft.com/office/drawing/2014/main" val="3717655904"/>
                    </a:ext>
                  </a:extLst>
                </a:gridCol>
              </a:tblGrid>
              <a:tr h="546847">
                <a:tc gridSpan="6">
                  <a:txBody>
                    <a:bodyPr/>
                    <a:lstStyle/>
                    <a:p>
                      <a:pPr marL="0" algn="ctr" rtl="0" eaLnBrk="1" fontAlgn="ctr" latinLnBrk="0" hangingPunct="1">
                        <a:spcBef>
                          <a:spcPts val="0"/>
                        </a:spcBef>
                        <a:spcAft>
                          <a:spcPts val="0"/>
                        </a:spcAft>
                      </a:pPr>
                      <a:r>
                        <a:rPr lang="en-US" sz="1800" kern="1200" dirty="0">
                          <a:effectLst/>
                        </a:rPr>
                        <a:t>Early Childhood Math  Progress Measure 3 - 1st grade</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7265129"/>
                  </a:ext>
                </a:extLst>
              </a:tr>
              <a:tr h="457748">
                <a:tc gridSpan="6">
                  <a:txBody>
                    <a:bodyPr/>
                    <a:lstStyle/>
                    <a:p>
                      <a:pPr marL="0" algn="ctr" rtl="0" eaLnBrk="1" fontAlgn="ctr" latinLnBrk="0" hangingPunct="1">
                        <a:spcBef>
                          <a:spcPts val="0"/>
                        </a:spcBef>
                        <a:spcAft>
                          <a:spcPts val="0"/>
                        </a:spcAft>
                      </a:pPr>
                      <a:r>
                        <a:rPr lang="en-US" sz="1800" kern="1200" dirty="0">
                          <a:effectLst/>
                        </a:rPr>
                        <a:t>The percent of 1st grade students that score on grade level or above on the EOY Mathematics Summative Assessment will increase from 58% to 66% by June 2024. </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1799013"/>
                  </a:ext>
                </a:extLst>
              </a:tr>
              <a:tr h="406888">
                <a:tc gridSpan="6">
                  <a:txBody>
                    <a:bodyPr/>
                    <a:lstStyle/>
                    <a:p>
                      <a:pPr marL="0" algn="ctr" rtl="0" eaLnBrk="1" fontAlgn="ctr" latinLnBrk="0" hangingPunct="1">
                        <a:spcBef>
                          <a:spcPts val="0"/>
                        </a:spcBef>
                        <a:spcAft>
                          <a:spcPts val="0"/>
                        </a:spcAft>
                      </a:pPr>
                      <a:r>
                        <a:rPr lang="en-US" sz="1800" kern="1200" dirty="0">
                          <a:effectLst/>
                        </a:rPr>
                        <a:t>Yearly Target Goals</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5590086"/>
                  </a:ext>
                </a:extLst>
              </a:tr>
              <a:tr h="406888">
                <a:tc>
                  <a:txBody>
                    <a:bodyPr/>
                    <a:lstStyle/>
                    <a:p>
                      <a:pPr marL="0" algn="ctr" rtl="0" eaLnBrk="1" fontAlgn="ctr" latinLnBrk="0" hangingPunct="1">
                        <a:spcBef>
                          <a:spcPts val="0"/>
                        </a:spcBef>
                        <a:spcAft>
                          <a:spcPts val="0"/>
                        </a:spcAft>
                      </a:pPr>
                      <a:r>
                        <a:rPr lang="en-US" sz="1800" kern="1200" dirty="0">
                          <a:effectLst/>
                        </a:rPr>
                        <a:t>2019</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2020</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2021</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2022</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2023</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2024</a:t>
                      </a:r>
                      <a:endParaRPr lang="en-US" sz="1800">
                        <a:effectLst/>
                      </a:endParaRPr>
                    </a:p>
                  </a:txBody>
                  <a:tcPr marL="0" marR="0" marT="0" marB="0" anchor="ctr"/>
                </a:tc>
                <a:extLst>
                  <a:ext uri="{0D108BD9-81ED-4DB2-BD59-A6C34878D82A}">
                    <a16:rowId xmlns:a16="http://schemas.microsoft.com/office/drawing/2014/main" val="2157065517"/>
                  </a:ext>
                </a:extLst>
              </a:tr>
              <a:tr h="406888">
                <a:tc>
                  <a:txBody>
                    <a:bodyPr/>
                    <a:lstStyle/>
                    <a:p>
                      <a:pPr marL="0" algn="ctr" rtl="0" eaLnBrk="1" fontAlgn="ctr" latinLnBrk="0" hangingPunct="1">
                        <a:spcBef>
                          <a:spcPts val="0"/>
                        </a:spcBef>
                        <a:spcAft>
                          <a:spcPts val="0"/>
                        </a:spcAft>
                      </a:pPr>
                      <a:r>
                        <a:rPr lang="en-US" sz="1800" kern="1200" dirty="0">
                          <a:effectLst/>
                        </a:rPr>
                        <a:t>58%</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59%</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60%</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62%</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64%</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66%</a:t>
                      </a:r>
                      <a:endParaRPr lang="en-US" sz="1800">
                        <a:effectLst/>
                      </a:endParaRPr>
                    </a:p>
                  </a:txBody>
                  <a:tcPr marL="0" marR="0" marT="0" marB="0" anchor="ctr"/>
                </a:tc>
                <a:extLst>
                  <a:ext uri="{0D108BD9-81ED-4DB2-BD59-A6C34878D82A}">
                    <a16:rowId xmlns:a16="http://schemas.microsoft.com/office/drawing/2014/main" val="2511504700"/>
                  </a:ext>
                </a:extLst>
              </a:tr>
            </a:tbl>
          </a:graphicData>
        </a:graphic>
      </p:graphicFrame>
    </p:spTree>
    <p:extLst>
      <p:ext uri="{BB962C8B-B14F-4D97-AF65-F5344CB8AC3E}">
        <p14:creationId xmlns:p14="http://schemas.microsoft.com/office/powerpoint/2010/main" val="408843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E4BFDA-26F6-4832-BAB1-EA61766B2D4D}"/>
              </a:ext>
            </a:extLst>
          </p:cNvPr>
          <p:cNvSpPr txBox="1"/>
          <p:nvPr/>
        </p:nvSpPr>
        <p:spPr>
          <a:xfrm>
            <a:off x="542059" y="316923"/>
            <a:ext cx="48906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Rockwell Condensed"/>
              </a:rPr>
              <a:t>Crosby Elementary</a:t>
            </a:r>
            <a:endParaRPr lang="en-US"/>
          </a:p>
        </p:txBody>
      </p:sp>
      <p:graphicFrame>
        <p:nvGraphicFramePr>
          <p:cNvPr id="5" name="Table 4">
            <a:extLst>
              <a:ext uri="{FF2B5EF4-FFF2-40B4-BE49-F238E27FC236}">
                <a16:creationId xmlns:a16="http://schemas.microsoft.com/office/drawing/2014/main" id="{D6BDD4C8-2A65-4EAF-AC95-56532EC55A10}"/>
              </a:ext>
            </a:extLst>
          </p:cNvPr>
          <p:cNvGraphicFramePr>
            <a:graphicFrameLocks noGrp="1"/>
          </p:cNvGraphicFramePr>
          <p:nvPr>
            <p:extLst>
              <p:ext uri="{D42A27DB-BD31-4B8C-83A1-F6EECF244321}">
                <p14:modId xmlns:p14="http://schemas.microsoft.com/office/powerpoint/2010/main" val="2174074217"/>
              </p:ext>
            </p:extLst>
          </p:nvPr>
        </p:nvGraphicFramePr>
        <p:xfrm>
          <a:off x="635001" y="905267"/>
          <a:ext cx="10891595" cy="229171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445314078"/>
                    </a:ext>
                  </a:extLst>
                </a:gridCol>
                <a:gridCol w="1837764">
                  <a:extLst>
                    <a:ext uri="{9D8B030D-6E8A-4147-A177-3AD203B41FA5}">
                      <a16:colId xmlns:a16="http://schemas.microsoft.com/office/drawing/2014/main" val="1741873340"/>
                    </a:ext>
                  </a:extLst>
                </a:gridCol>
                <a:gridCol w="1604681">
                  <a:extLst>
                    <a:ext uri="{9D8B030D-6E8A-4147-A177-3AD203B41FA5}">
                      <a16:colId xmlns:a16="http://schemas.microsoft.com/office/drawing/2014/main" val="2967149145"/>
                    </a:ext>
                  </a:extLst>
                </a:gridCol>
                <a:gridCol w="2017057">
                  <a:extLst>
                    <a:ext uri="{9D8B030D-6E8A-4147-A177-3AD203B41FA5}">
                      <a16:colId xmlns:a16="http://schemas.microsoft.com/office/drawing/2014/main" val="3791549331"/>
                    </a:ext>
                  </a:extLst>
                </a:gridCol>
                <a:gridCol w="1731670">
                  <a:extLst>
                    <a:ext uri="{9D8B030D-6E8A-4147-A177-3AD203B41FA5}">
                      <a16:colId xmlns:a16="http://schemas.microsoft.com/office/drawing/2014/main" val="73911693"/>
                    </a:ext>
                  </a:extLst>
                </a:gridCol>
                <a:gridCol w="1871623">
                  <a:extLst>
                    <a:ext uri="{9D8B030D-6E8A-4147-A177-3AD203B41FA5}">
                      <a16:colId xmlns:a16="http://schemas.microsoft.com/office/drawing/2014/main" val="1356028320"/>
                    </a:ext>
                  </a:extLst>
                </a:gridCol>
              </a:tblGrid>
              <a:tr h="457200">
                <a:tc gridSpan="6">
                  <a:txBody>
                    <a:bodyPr/>
                    <a:lstStyle/>
                    <a:p>
                      <a:pPr marL="0" algn="ctr" rtl="0" eaLnBrk="1" fontAlgn="ctr" latinLnBrk="0" hangingPunct="1">
                        <a:spcBef>
                          <a:spcPts val="0"/>
                        </a:spcBef>
                        <a:spcAft>
                          <a:spcPts val="0"/>
                        </a:spcAft>
                      </a:pPr>
                      <a:r>
                        <a:rPr lang="en-US" sz="1800" kern="1200">
                          <a:effectLst/>
                        </a:rPr>
                        <a:t>CES - 3rd grade STAAR Early Childhood Math  Goal</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1250593"/>
                  </a:ext>
                </a:extLst>
              </a:tr>
              <a:tr h="0">
                <a:tc gridSpan="6">
                  <a:txBody>
                    <a:bodyPr/>
                    <a:lstStyle/>
                    <a:p>
                      <a:pPr marL="0" algn="ctr" rtl="0" eaLnBrk="1" fontAlgn="ctr" latinLnBrk="0" hangingPunct="1">
                        <a:spcBef>
                          <a:spcPts val="0"/>
                        </a:spcBef>
                        <a:spcAft>
                          <a:spcPts val="0"/>
                        </a:spcAft>
                      </a:pPr>
                      <a:r>
                        <a:rPr lang="en-US" sz="1800" kern="1200">
                          <a:effectLst/>
                        </a:rPr>
                        <a:t>The percent of 3</a:t>
                      </a:r>
                      <a:r>
                        <a:rPr lang="en-US" sz="1800" kern="1200" baseline="30000">
                          <a:effectLst/>
                        </a:rPr>
                        <a:t>rd</a:t>
                      </a:r>
                      <a:r>
                        <a:rPr lang="en-US" sz="1800" kern="1200">
                          <a:effectLst/>
                        </a:rPr>
                        <a:t> grade students that score meets grade level or above on STAAR Mathematics will increase from 37% to 45% by June 2024. </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7977430"/>
                  </a:ext>
                </a:extLst>
              </a:tr>
              <a:tr h="428625">
                <a:tc gridSpan="6">
                  <a:txBody>
                    <a:bodyPr/>
                    <a:lstStyle/>
                    <a:p>
                      <a:pPr marL="0" algn="ctr" rtl="0" eaLnBrk="1" fontAlgn="ctr" latinLnBrk="0" hangingPunct="1">
                        <a:spcBef>
                          <a:spcPts val="0"/>
                        </a:spcBef>
                        <a:spcAft>
                          <a:spcPts val="0"/>
                        </a:spcAft>
                      </a:pPr>
                      <a:r>
                        <a:rPr lang="en-US" sz="1800" kern="1200">
                          <a:effectLst/>
                        </a:rPr>
                        <a:t>Yearly Target Goals</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203183"/>
                  </a:ext>
                </a:extLst>
              </a:tr>
              <a:tr h="428625">
                <a:tc>
                  <a:txBody>
                    <a:bodyPr/>
                    <a:lstStyle/>
                    <a:p>
                      <a:pPr marL="0" algn="ctr" rtl="0" eaLnBrk="1" fontAlgn="ctr" latinLnBrk="0" hangingPunct="1">
                        <a:spcBef>
                          <a:spcPts val="0"/>
                        </a:spcBef>
                        <a:spcAft>
                          <a:spcPts val="0"/>
                        </a:spcAft>
                      </a:pPr>
                      <a:r>
                        <a:rPr lang="en-US" sz="1800" kern="1200">
                          <a:effectLst/>
                        </a:rPr>
                        <a:t>2019</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2020</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2021</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2022</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2023</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2024</a:t>
                      </a:r>
                      <a:endParaRPr lang="en-US" sz="1800">
                        <a:effectLst/>
                      </a:endParaRPr>
                    </a:p>
                  </a:txBody>
                  <a:tcPr marL="0" marR="0" marT="0" marB="0" anchor="ctr"/>
                </a:tc>
                <a:extLst>
                  <a:ext uri="{0D108BD9-81ED-4DB2-BD59-A6C34878D82A}">
                    <a16:rowId xmlns:a16="http://schemas.microsoft.com/office/drawing/2014/main" val="2255270601"/>
                  </a:ext>
                </a:extLst>
              </a:tr>
              <a:tr h="428625">
                <a:tc>
                  <a:txBody>
                    <a:bodyPr/>
                    <a:lstStyle/>
                    <a:p>
                      <a:pPr marL="0" algn="ctr" rtl="0" eaLnBrk="1" fontAlgn="ctr" latinLnBrk="0" hangingPunct="1">
                        <a:spcBef>
                          <a:spcPts val="0"/>
                        </a:spcBef>
                        <a:spcAft>
                          <a:spcPts val="0"/>
                        </a:spcAft>
                      </a:pPr>
                      <a:r>
                        <a:rPr lang="en-US" sz="1800" kern="1200">
                          <a:effectLst/>
                        </a:rPr>
                        <a:t>37%</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38%</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39%</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41%</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43%</a:t>
                      </a:r>
                      <a:endParaRPr lang="en-US" sz="180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a:effectLst/>
                        </a:rPr>
                        <a:t>45%</a:t>
                      </a:r>
                      <a:endParaRPr lang="en-US" sz="1800">
                        <a:effectLst/>
                      </a:endParaRPr>
                    </a:p>
                  </a:txBody>
                  <a:tcPr marL="0" marR="0" marT="0" marB="0" anchor="ctr"/>
                </a:tc>
                <a:extLst>
                  <a:ext uri="{0D108BD9-81ED-4DB2-BD59-A6C34878D82A}">
                    <a16:rowId xmlns:a16="http://schemas.microsoft.com/office/drawing/2014/main" val="4197270092"/>
                  </a:ext>
                </a:extLst>
              </a:tr>
            </a:tbl>
          </a:graphicData>
        </a:graphic>
      </p:graphicFrame>
      <p:graphicFrame>
        <p:nvGraphicFramePr>
          <p:cNvPr id="7" name="Table 6">
            <a:extLst>
              <a:ext uri="{FF2B5EF4-FFF2-40B4-BE49-F238E27FC236}">
                <a16:creationId xmlns:a16="http://schemas.microsoft.com/office/drawing/2014/main" id="{0FF417B6-DE9F-45FF-8B38-2D41E857BAC0}"/>
              </a:ext>
            </a:extLst>
          </p:cNvPr>
          <p:cNvGraphicFramePr>
            <a:graphicFrameLocks noGrp="1"/>
          </p:cNvGraphicFramePr>
          <p:nvPr>
            <p:extLst>
              <p:ext uri="{D42A27DB-BD31-4B8C-83A1-F6EECF244321}">
                <p14:modId xmlns:p14="http://schemas.microsoft.com/office/powerpoint/2010/main" val="2849818662"/>
              </p:ext>
            </p:extLst>
          </p:nvPr>
        </p:nvGraphicFramePr>
        <p:xfrm>
          <a:off x="643964" y="3378573"/>
          <a:ext cx="10879369" cy="3238500"/>
        </p:xfrm>
        <a:graphic>
          <a:graphicData uri="http://schemas.openxmlformats.org/drawingml/2006/table">
            <a:tbl>
              <a:tblPr firstRow="1" bandRow="1">
                <a:tableStyleId>{5C22544A-7EE6-4342-B048-85BDC9FD1C3A}</a:tableStyleId>
              </a:tblPr>
              <a:tblGrid>
                <a:gridCol w="636493">
                  <a:extLst>
                    <a:ext uri="{9D8B030D-6E8A-4147-A177-3AD203B41FA5}">
                      <a16:colId xmlns:a16="http://schemas.microsoft.com/office/drawing/2014/main" val="87311324"/>
                    </a:ext>
                  </a:extLst>
                </a:gridCol>
                <a:gridCol w="950258">
                  <a:extLst>
                    <a:ext uri="{9D8B030D-6E8A-4147-A177-3AD203B41FA5}">
                      <a16:colId xmlns:a16="http://schemas.microsoft.com/office/drawing/2014/main" val="1783286137"/>
                    </a:ext>
                  </a:extLst>
                </a:gridCol>
                <a:gridCol w="741825">
                  <a:extLst>
                    <a:ext uri="{9D8B030D-6E8A-4147-A177-3AD203B41FA5}">
                      <a16:colId xmlns:a16="http://schemas.microsoft.com/office/drawing/2014/main" val="3728390782"/>
                    </a:ext>
                  </a:extLst>
                </a:gridCol>
                <a:gridCol w="709702">
                  <a:extLst>
                    <a:ext uri="{9D8B030D-6E8A-4147-A177-3AD203B41FA5}">
                      <a16:colId xmlns:a16="http://schemas.microsoft.com/office/drawing/2014/main" val="4031586223"/>
                    </a:ext>
                  </a:extLst>
                </a:gridCol>
                <a:gridCol w="833717">
                  <a:extLst>
                    <a:ext uri="{9D8B030D-6E8A-4147-A177-3AD203B41FA5}">
                      <a16:colId xmlns:a16="http://schemas.microsoft.com/office/drawing/2014/main" val="2897291651"/>
                    </a:ext>
                  </a:extLst>
                </a:gridCol>
                <a:gridCol w="521437">
                  <a:extLst>
                    <a:ext uri="{9D8B030D-6E8A-4147-A177-3AD203B41FA5}">
                      <a16:colId xmlns:a16="http://schemas.microsoft.com/office/drawing/2014/main" val="4213786029"/>
                    </a:ext>
                  </a:extLst>
                </a:gridCol>
                <a:gridCol w="673844">
                  <a:extLst>
                    <a:ext uri="{9D8B030D-6E8A-4147-A177-3AD203B41FA5}">
                      <a16:colId xmlns:a16="http://schemas.microsoft.com/office/drawing/2014/main" val="28707730"/>
                    </a:ext>
                  </a:extLst>
                </a:gridCol>
                <a:gridCol w="727633">
                  <a:extLst>
                    <a:ext uri="{9D8B030D-6E8A-4147-A177-3AD203B41FA5}">
                      <a16:colId xmlns:a16="http://schemas.microsoft.com/office/drawing/2014/main" val="741441592"/>
                    </a:ext>
                  </a:extLst>
                </a:gridCol>
                <a:gridCol w="736598">
                  <a:extLst>
                    <a:ext uri="{9D8B030D-6E8A-4147-A177-3AD203B41FA5}">
                      <a16:colId xmlns:a16="http://schemas.microsoft.com/office/drawing/2014/main" val="4006823176"/>
                    </a:ext>
                  </a:extLst>
                </a:gridCol>
                <a:gridCol w="888993">
                  <a:extLst>
                    <a:ext uri="{9D8B030D-6E8A-4147-A177-3AD203B41FA5}">
                      <a16:colId xmlns:a16="http://schemas.microsoft.com/office/drawing/2014/main" val="4165757919"/>
                    </a:ext>
                  </a:extLst>
                </a:gridCol>
                <a:gridCol w="915889">
                  <a:extLst>
                    <a:ext uri="{9D8B030D-6E8A-4147-A177-3AD203B41FA5}">
                      <a16:colId xmlns:a16="http://schemas.microsoft.com/office/drawing/2014/main" val="3301264954"/>
                    </a:ext>
                  </a:extLst>
                </a:gridCol>
                <a:gridCol w="700740">
                  <a:extLst>
                    <a:ext uri="{9D8B030D-6E8A-4147-A177-3AD203B41FA5}">
                      <a16:colId xmlns:a16="http://schemas.microsoft.com/office/drawing/2014/main" val="2321513791"/>
                    </a:ext>
                  </a:extLst>
                </a:gridCol>
                <a:gridCol w="799349">
                  <a:extLst>
                    <a:ext uri="{9D8B030D-6E8A-4147-A177-3AD203B41FA5}">
                      <a16:colId xmlns:a16="http://schemas.microsoft.com/office/drawing/2014/main" val="1243557391"/>
                    </a:ext>
                  </a:extLst>
                </a:gridCol>
                <a:gridCol w="1042891">
                  <a:extLst>
                    <a:ext uri="{9D8B030D-6E8A-4147-A177-3AD203B41FA5}">
                      <a16:colId xmlns:a16="http://schemas.microsoft.com/office/drawing/2014/main" val="983942725"/>
                    </a:ext>
                  </a:extLst>
                </a:gridCol>
              </a:tblGrid>
              <a:tr h="438150">
                <a:tc gridSpan="14">
                  <a:txBody>
                    <a:bodyPr/>
                    <a:lstStyle/>
                    <a:p>
                      <a:pPr marL="0" algn="ctr" rtl="0" eaLnBrk="1" fontAlgn="ctr" latinLnBrk="0" hangingPunct="1">
                        <a:spcBef>
                          <a:spcPts val="0"/>
                        </a:spcBef>
                        <a:spcAft>
                          <a:spcPts val="0"/>
                        </a:spcAft>
                      </a:pPr>
                      <a:r>
                        <a:rPr lang="en-US" sz="1800" kern="1200" dirty="0">
                          <a:effectLst/>
                        </a:rPr>
                        <a:t>Closing the Gaps Student Groups Yearly Targets</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7532266"/>
                  </a:ext>
                </a:extLst>
              </a:tr>
              <a:tr h="971550">
                <a:tc>
                  <a:txBody>
                    <a:bodyPr/>
                    <a:lstStyle/>
                    <a:p>
                      <a:pPr marL="0" algn="ctr" rtl="0" eaLnBrk="1" fontAlgn="b"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African American</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Hispanic</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White</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American Indian</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Asian</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Pacific Islander</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Two or More Races</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Special Ed</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Eco. </a:t>
                      </a:r>
                      <a:r>
                        <a:rPr lang="en-US" sz="1400" kern="1200" dirty="0" err="1">
                          <a:effectLst/>
                        </a:rPr>
                        <a:t>Disadv</a:t>
                      </a: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Special  Ed (Former)</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EL</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Cont. Enrolled</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a:effectLst/>
                        </a:rPr>
                        <a:t>Non-Cont. Enrolled</a:t>
                      </a:r>
                      <a:endParaRPr lang="en-US" sz="1400" dirty="0">
                        <a:effectLst/>
                      </a:endParaRPr>
                    </a:p>
                  </a:txBody>
                  <a:tcPr marL="0" marR="0" marT="0" marB="0" anchor="ctr"/>
                </a:tc>
                <a:extLst>
                  <a:ext uri="{0D108BD9-81ED-4DB2-BD59-A6C34878D82A}">
                    <a16:rowId xmlns:a16="http://schemas.microsoft.com/office/drawing/2014/main" val="1032475048"/>
                  </a:ext>
                </a:extLst>
              </a:tr>
              <a:tr h="304800">
                <a:tc>
                  <a:txBody>
                    <a:bodyPr/>
                    <a:lstStyle/>
                    <a:p>
                      <a:pPr marL="0" algn="ctr" rtl="0" eaLnBrk="1" fontAlgn="ctr" latinLnBrk="0" hangingPunct="1">
                        <a:spcBef>
                          <a:spcPts val="0"/>
                        </a:spcBef>
                        <a:spcAft>
                          <a:spcPts val="0"/>
                        </a:spcAft>
                      </a:pPr>
                      <a:r>
                        <a:rPr lang="en-US" sz="1400" kern="1200" dirty="0">
                          <a:effectLst/>
                        </a:rPr>
                        <a:t>2019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19%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46%</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40%</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67%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23%</a:t>
                      </a:r>
                      <a:endParaRPr lang="en-US" sz="1400" dirty="0">
                        <a:effectLst/>
                      </a:endParaRPr>
                    </a:p>
                  </a:txBody>
                  <a:tcPr marL="0" marR="0" marT="0" marB="0" anchor="ctr"/>
                </a:tc>
                <a:extLst>
                  <a:ext uri="{0D108BD9-81ED-4DB2-BD59-A6C34878D82A}">
                    <a16:rowId xmlns:a16="http://schemas.microsoft.com/office/drawing/2014/main" val="3097847641"/>
                  </a:ext>
                </a:extLst>
              </a:tr>
              <a:tr h="304800">
                <a:tc>
                  <a:txBody>
                    <a:bodyPr/>
                    <a:lstStyle/>
                    <a:p>
                      <a:pPr marL="0" algn="ctr" rtl="0" eaLnBrk="1" fontAlgn="ctr" latinLnBrk="0" hangingPunct="1">
                        <a:spcBef>
                          <a:spcPts val="0"/>
                        </a:spcBef>
                        <a:spcAft>
                          <a:spcPts val="0"/>
                        </a:spcAft>
                      </a:pPr>
                      <a:r>
                        <a:rPr lang="en-US" sz="1400" kern="1200" dirty="0">
                          <a:effectLst/>
                        </a:rPr>
                        <a:t>2020</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20%</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38%</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34%</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32%</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32%</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68%</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46%</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24%</a:t>
                      </a:r>
                      <a:endParaRPr lang="en-US" sz="1400" dirty="0">
                        <a:effectLst/>
                      </a:endParaRPr>
                    </a:p>
                  </a:txBody>
                  <a:tcPr marL="0" marR="0" marT="0" marB="0" anchor="ctr"/>
                </a:tc>
                <a:extLst>
                  <a:ext uri="{0D108BD9-81ED-4DB2-BD59-A6C34878D82A}">
                    <a16:rowId xmlns:a16="http://schemas.microsoft.com/office/drawing/2014/main" val="1274447855"/>
                  </a:ext>
                </a:extLst>
              </a:tr>
              <a:tr h="304800">
                <a:tc>
                  <a:txBody>
                    <a:bodyPr/>
                    <a:lstStyle/>
                    <a:p>
                      <a:pPr marL="0" algn="ctr" rtl="0" eaLnBrk="1" fontAlgn="ctr" latinLnBrk="0" hangingPunct="1">
                        <a:spcBef>
                          <a:spcPts val="0"/>
                        </a:spcBef>
                        <a:spcAft>
                          <a:spcPts val="0"/>
                        </a:spcAft>
                      </a:pPr>
                      <a:r>
                        <a:rPr lang="en-US" sz="1400" kern="1200" dirty="0">
                          <a:effectLst/>
                        </a:rPr>
                        <a:t>2021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48%</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42%</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69%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25%</a:t>
                      </a:r>
                      <a:endParaRPr lang="en-US" sz="1400" dirty="0">
                        <a:effectLst/>
                      </a:endParaRPr>
                    </a:p>
                  </a:txBody>
                  <a:tcPr marL="0" marR="0" marT="0" marB="0" anchor="ctr"/>
                </a:tc>
                <a:extLst>
                  <a:ext uri="{0D108BD9-81ED-4DB2-BD59-A6C34878D82A}">
                    <a16:rowId xmlns:a16="http://schemas.microsoft.com/office/drawing/2014/main" val="2823237672"/>
                  </a:ext>
                </a:extLst>
              </a:tr>
              <a:tr h="304800">
                <a:tc>
                  <a:txBody>
                    <a:bodyPr/>
                    <a:lstStyle/>
                    <a:p>
                      <a:pPr marL="0" algn="ctr" rtl="0" eaLnBrk="1" fontAlgn="ctr" latinLnBrk="0" hangingPunct="1">
                        <a:spcBef>
                          <a:spcPts val="0"/>
                        </a:spcBef>
                        <a:spcAft>
                          <a:spcPts val="0"/>
                        </a:spcAft>
                      </a:pPr>
                      <a:r>
                        <a:rPr lang="en-US" sz="1400" kern="1200" dirty="0">
                          <a:effectLst/>
                        </a:rPr>
                        <a:t>2022</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50%</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44%</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71%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27%</a:t>
                      </a:r>
                      <a:endParaRPr lang="en-US" sz="1400" dirty="0">
                        <a:effectLst/>
                      </a:endParaRPr>
                    </a:p>
                  </a:txBody>
                  <a:tcPr marL="0" marR="0" marT="0" marB="0" anchor="ctr"/>
                </a:tc>
                <a:extLst>
                  <a:ext uri="{0D108BD9-81ED-4DB2-BD59-A6C34878D82A}">
                    <a16:rowId xmlns:a16="http://schemas.microsoft.com/office/drawing/2014/main" val="1680557392"/>
                  </a:ext>
                </a:extLst>
              </a:tr>
              <a:tr h="304800">
                <a:tc>
                  <a:txBody>
                    <a:bodyPr/>
                    <a:lstStyle/>
                    <a:p>
                      <a:pPr marL="0" algn="ctr" rtl="0" eaLnBrk="1" fontAlgn="ctr" latinLnBrk="0" hangingPunct="1">
                        <a:spcBef>
                          <a:spcPts val="0"/>
                        </a:spcBef>
                        <a:spcAft>
                          <a:spcPts val="0"/>
                        </a:spcAft>
                      </a:pPr>
                      <a:r>
                        <a:rPr lang="en-US" sz="1400" kern="1200" dirty="0">
                          <a:effectLst/>
                        </a:rPr>
                        <a:t>2023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52%</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46%</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73%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51%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29%</a:t>
                      </a:r>
                      <a:endParaRPr lang="en-US" sz="1400" dirty="0">
                        <a:effectLst/>
                      </a:endParaRPr>
                    </a:p>
                  </a:txBody>
                  <a:tcPr marL="0" marR="0" marT="0" marB="0" anchor="ctr"/>
                </a:tc>
                <a:extLst>
                  <a:ext uri="{0D108BD9-81ED-4DB2-BD59-A6C34878D82A}">
                    <a16:rowId xmlns:a16="http://schemas.microsoft.com/office/drawing/2014/main" val="833102567"/>
                  </a:ext>
                </a:extLst>
              </a:tr>
              <a:tr h="304800">
                <a:tc>
                  <a:txBody>
                    <a:bodyPr/>
                    <a:lstStyle/>
                    <a:p>
                      <a:pPr marL="0" algn="ctr" rtl="0" eaLnBrk="1" fontAlgn="ctr" latinLnBrk="0" hangingPunct="1">
                        <a:spcBef>
                          <a:spcPts val="0"/>
                        </a:spcBef>
                        <a:spcAft>
                          <a:spcPts val="0"/>
                        </a:spcAft>
                      </a:pPr>
                      <a:r>
                        <a:rPr lang="en-US" sz="1400" kern="1200" dirty="0">
                          <a:effectLst/>
                        </a:rPr>
                        <a:t>2024</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27%</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54%</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41%</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39%</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48%</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75%</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53%</a:t>
                      </a:r>
                      <a:endParaRPr lang="en-US" sz="1400" dirty="0">
                        <a:effectLst/>
                      </a:endParaRPr>
                    </a:p>
                  </a:txBody>
                  <a:tcPr marL="0" marR="0" marT="0" marB="0" anchor="ctr"/>
                </a:tc>
                <a:tc>
                  <a:txBody>
                    <a:bodyPr/>
                    <a:lstStyle/>
                    <a:p>
                      <a:pPr marL="0" algn="ctr" rtl="0" eaLnBrk="1" fontAlgn="ctr" latinLnBrk="0" hangingPunct="1">
                        <a:spcBef>
                          <a:spcPts val="0"/>
                        </a:spcBef>
                        <a:spcAft>
                          <a:spcPts val="0"/>
                        </a:spcAft>
                      </a:pPr>
                      <a:r>
                        <a:rPr lang="en-US" sz="1400" kern="1200" dirty="0">
                          <a:effectLst/>
                        </a:rPr>
                        <a:t>31%</a:t>
                      </a:r>
                      <a:endParaRPr lang="en-US" sz="1400" dirty="0">
                        <a:effectLst/>
                      </a:endParaRPr>
                    </a:p>
                  </a:txBody>
                  <a:tcPr marL="0" marR="0" marT="0" marB="0" anchor="ctr"/>
                </a:tc>
                <a:extLst>
                  <a:ext uri="{0D108BD9-81ED-4DB2-BD59-A6C34878D82A}">
                    <a16:rowId xmlns:a16="http://schemas.microsoft.com/office/drawing/2014/main" val="848733878"/>
                  </a:ext>
                </a:extLst>
              </a:tr>
            </a:tbl>
          </a:graphicData>
        </a:graphic>
      </p:graphicFrame>
    </p:spTree>
    <p:extLst>
      <p:ext uri="{BB962C8B-B14F-4D97-AF65-F5344CB8AC3E}">
        <p14:creationId xmlns:p14="http://schemas.microsoft.com/office/powerpoint/2010/main" val="374791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CCED5-B81B-4655-8040-59D143A1D3E9}"/>
              </a:ext>
            </a:extLst>
          </p:cNvPr>
          <p:cNvSpPr txBox="1"/>
          <p:nvPr/>
        </p:nvSpPr>
        <p:spPr>
          <a:xfrm>
            <a:off x="542059" y="316923"/>
            <a:ext cx="48906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Rockwell Condensed"/>
              </a:rPr>
              <a:t>Crosby Elementary</a:t>
            </a:r>
            <a:endParaRPr lang="en-US"/>
          </a:p>
        </p:txBody>
      </p:sp>
      <p:graphicFrame>
        <p:nvGraphicFramePr>
          <p:cNvPr id="5" name="Table 4">
            <a:extLst>
              <a:ext uri="{FF2B5EF4-FFF2-40B4-BE49-F238E27FC236}">
                <a16:creationId xmlns:a16="http://schemas.microsoft.com/office/drawing/2014/main" id="{262884C8-4E75-4FAD-84F0-EF746662060F}"/>
              </a:ext>
            </a:extLst>
          </p:cNvPr>
          <p:cNvGraphicFramePr>
            <a:graphicFrameLocks noGrp="1"/>
          </p:cNvGraphicFramePr>
          <p:nvPr>
            <p:extLst>
              <p:ext uri="{D42A27DB-BD31-4B8C-83A1-F6EECF244321}">
                <p14:modId xmlns:p14="http://schemas.microsoft.com/office/powerpoint/2010/main" val="2366621024"/>
              </p:ext>
            </p:extLst>
          </p:nvPr>
        </p:nvGraphicFramePr>
        <p:xfrm>
          <a:off x="643966" y="994914"/>
          <a:ext cx="10909110" cy="2384607"/>
        </p:xfrm>
        <a:graphic>
          <a:graphicData uri="http://schemas.openxmlformats.org/drawingml/2006/table">
            <a:tbl>
              <a:tblPr firstRow="1" bandRow="1">
                <a:tableStyleId>{5C22544A-7EE6-4342-B048-85BDC9FD1C3A}</a:tableStyleId>
              </a:tblPr>
              <a:tblGrid>
                <a:gridCol w="1818185">
                  <a:extLst>
                    <a:ext uri="{9D8B030D-6E8A-4147-A177-3AD203B41FA5}">
                      <a16:colId xmlns:a16="http://schemas.microsoft.com/office/drawing/2014/main" val="3144682994"/>
                    </a:ext>
                  </a:extLst>
                </a:gridCol>
                <a:gridCol w="1818185">
                  <a:extLst>
                    <a:ext uri="{9D8B030D-6E8A-4147-A177-3AD203B41FA5}">
                      <a16:colId xmlns:a16="http://schemas.microsoft.com/office/drawing/2014/main" val="607290897"/>
                    </a:ext>
                  </a:extLst>
                </a:gridCol>
                <a:gridCol w="1818185">
                  <a:extLst>
                    <a:ext uri="{9D8B030D-6E8A-4147-A177-3AD203B41FA5}">
                      <a16:colId xmlns:a16="http://schemas.microsoft.com/office/drawing/2014/main" val="86513864"/>
                    </a:ext>
                  </a:extLst>
                </a:gridCol>
                <a:gridCol w="1818185">
                  <a:extLst>
                    <a:ext uri="{9D8B030D-6E8A-4147-A177-3AD203B41FA5}">
                      <a16:colId xmlns:a16="http://schemas.microsoft.com/office/drawing/2014/main" val="2180267151"/>
                    </a:ext>
                  </a:extLst>
                </a:gridCol>
                <a:gridCol w="1818185">
                  <a:extLst>
                    <a:ext uri="{9D8B030D-6E8A-4147-A177-3AD203B41FA5}">
                      <a16:colId xmlns:a16="http://schemas.microsoft.com/office/drawing/2014/main" val="1387770941"/>
                    </a:ext>
                  </a:extLst>
                </a:gridCol>
                <a:gridCol w="1818185">
                  <a:extLst>
                    <a:ext uri="{9D8B030D-6E8A-4147-A177-3AD203B41FA5}">
                      <a16:colId xmlns:a16="http://schemas.microsoft.com/office/drawing/2014/main" val="1789943677"/>
                    </a:ext>
                  </a:extLst>
                </a:gridCol>
              </a:tblGrid>
              <a:tr h="473210">
                <a:tc gridSpan="6">
                  <a:txBody>
                    <a:bodyPr/>
                    <a:lstStyle/>
                    <a:p>
                      <a:pPr marL="0" algn="ctr" rtl="0" eaLnBrk="1" fontAlgn="ctr" latinLnBrk="0" hangingPunct="1">
                        <a:spcBef>
                          <a:spcPts val="0"/>
                        </a:spcBef>
                        <a:spcAft>
                          <a:spcPts val="0"/>
                        </a:spcAft>
                      </a:pPr>
                      <a:r>
                        <a:rPr lang="en-US" sz="1800" kern="1200">
                          <a:effectLst/>
                        </a:rPr>
                        <a:t>CES - Early Childhood Math  Progress Measure 2 - 2nd grade</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4512990"/>
                  </a:ext>
                </a:extLst>
              </a:tr>
              <a:tr h="575275">
                <a:tc gridSpan="6">
                  <a:txBody>
                    <a:bodyPr/>
                    <a:lstStyle/>
                    <a:p>
                      <a:pPr marL="0" algn="ctr" rtl="0" eaLnBrk="1" fontAlgn="ctr" latinLnBrk="0" hangingPunct="1">
                        <a:spcBef>
                          <a:spcPts val="0"/>
                        </a:spcBef>
                        <a:spcAft>
                          <a:spcPts val="0"/>
                        </a:spcAft>
                      </a:pPr>
                      <a:r>
                        <a:rPr lang="en-US" sz="1800" kern="1200">
                          <a:effectLst/>
                        </a:rPr>
                        <a:t>The percent of 2nd grade students that score on grade level or above on the EOY Mathematics Summative Assessment will increase from 69% to  77% by June 2024. </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7426721"/>
                  </a:ext>
                </a:extLst>
              </a:tr>
              <a:tr h="445374">
                <a:tc gridSpan="6">
                  <a:txBody>
                    <a:bodyPr/>
                    <a:lstStyle/>
                    <a:p>
                      <a:pPr marL="0" algn="ctr" rtl="0" eaLnBrk="1" fontAlgn="ctr" latinLnBrk="0" hangingPunct="1">
                        <a:spcBef>
                          <a:spcPts val="0"/>
                        </a:spcBef>
                        <a:spcAft>
                          <a:spcPts val="0"/>
                        </a:spcAft>
                      </a:pPr>
                      <a:r>
                        <a:rPr lang="en-US" sz="1800" kern="1200" dirty="0">
                          <a:effectLst/>
                        </a:rPr>
                        <a:t>Yearly Target Goals</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4954150"/>
                  </a:ext>
                </a:extLst>
              </a:tr>
              <a:tr h="445374">
                <a:tc>
                  <a:txBody>
                    <a:bodyPr/>
                    <a:lstStyle/>
                    <a:p>
                      <a:pPr marL="0" algn="ctr" rtl="0" eaLnBrk="1" fontAlgn="ctr" latinLnBrk="0" hangingPunct="1">
                        <a:spcBef>
                          <a:spcPts val="0"/>
                        </a:spcBef>
                        <a:spcAft>
                          <a:spcPts val="0"/>
                        </a:spcAft>
                      </a:pPr>
                      <a:r>
                        <a:rPr lang="en-US" sz="2600" kern="1200">
                          <a:effectLst/>
                        </a:rPr>
                        <a:t>2019</a:t>
                      </a:r>
                      <a:endParaRPr lang="en-US">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2020</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2021</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2022</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2023</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2024</a:t>
                      </a:r>
                      <a:endParaRPr lang="en-US" dirty="0">
                        <a:effectLst/>
                      </a:endParaRPr>
                    </a:p>
                  </a:txBody>
                  <a:tcPr marL="0" marR="0" marT="0" marB="0" anchor="ctr"/>
                </a:tc>
                <a:extLst>
                  <a:ext uri="{0D108BD9-81ED-4DB2-BD59-A6C34878D82A}">
                    <a16:rowId xmlns:a16="http://schemas.microsoft.com/office/drawing/2014/main" val="1290119816"/>
                  </a:ext>
                </a:extLst>
              </a:tr>
              <a:tr h="445374">
                <a:tc>
                  <a:txBody>
                    <a:bodyPr/>
                    <a:lstStyle/>
                    <a:p>
                      <a:pPr marL="0" algn="ctr" rtl="0" eaLnBrk="1" fontAlgn="ctr" latinLnBrk="0" hangingPunct="1">
                        <a:spcBef>
                          <a:spcPts val="0"/>
                        </a:spcBef>
                        <a:spcAft>
                          <a:spcPts val="0"/>
                        </a:spcAft>
                      </a:pPr>
                      <a:r>
                        <a:rPr lang="en-US" sz="2600" kern="1200">
                          <a:effectLst/>
                        </a:rPr>
                        <a:t>69%</a:t>
                      </a:r>
                      <a:endParaRPr lang="en-US">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70%</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71%</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73%</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75%</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2600" kern="1200" dirty="0">
                          <a:effectLst/>
                        </a:rPr>
                        <a:t>77%</a:t>
                      </a:r>
                      <a:endParaRPr lang="en-US" dirty="0">
                        <a:effectLst/>
                      </a:endParaRPr>
                    </a:p>
                  </a:txBody>
                  <a:tcPr marL="0" marR="0" marT="0" marB="0" anchor="ctr"/>
                </a:tc>
                <a:extLst>
                  <a:ext uri="{0D108BD9-81ED-4DB2-BD59-A6C34878D82A}">
                    <a16:rowId xmlns:a16="http://schemas.microsoft.com/office/drawing/2014/main" val="168912751"/>
                  </a:ext>
                </a:extLst>
              </a:tr>
            </a:tbl>
          </a:graphicData>
        </a:graphic>
      </p:graphicFrame>
      <p:graphicFrame>
        <p:nvGraphicFramePr>
          <p:cNvPr id="7" name="Table 6">
            <a:extLst>
              <a:ext uri="{FF2B5EF4-FFF2-40B4-BE49-F238E27FC236}">
                <a16:creationId xmlns:a16="http://schemas.microsoft.com/office/drawing/2014/main" id="{9CACB89B-FD52-498B-B72C-D428A904D481}"/>
              </a:ext>
            </a:extLst>
          </p:cNvPr>
          <p:cNvGraphicFramePr>
            <a:graphicFrameLocks noGrp="1"/>
          </p:cNvGraphicFramePr>
          <p:nvPr>
            <p:extLst>
              <p:ext uri="{D42A27DB-BD31-4B8C-83A1-F6EECF244321}">
                <p14:modId xmlns:p14="http://schemas.microsoft.com/office/powerpoint/2010/main" val="582715459"/>
              </p:ext>
            </p:extLst>
          </p:nvPr>
        </p:nvGraphicFramePr>
        <p:xfrm>
          <a:off x="670860" y="3845690"/>
          <a:ext cx="10873170" cy="2228736"/>
        </p:xfrm>
        <a:graphic>
          <a:graphicData uri="http://schemas.openxmlformats.org/drawingml/2006/table">
            <a:tbl>
              <a:tblPr firstRow="1" bandRow="1">
                <a:tableStyleId>{5C22544A-7EE6-4342-B048-85BDC9FD1C3A}</a:tableStyleId>
              </a:tblPr>
              <a:tblGrid>
                <a:gridCol w="1812195">
                  <a:extLst>
                    <a:ext uri="{9D8B030D-6E8A-4147-A177-3AD203B41FA5}">
                      <a16:colId xmlns:a16="http://schemas.microsoft.com/office/drawing/2014/main" val="240126500"/>
                    </a:ext>
                  </a:extLst>
                </a:gridCol>
                <a:gridCol w="1812195">
                  <a:extLst>
                    <a:ext uri="{9D8B030D-6E8A-4147-A177-3AD203B41FA5}">
                      <a16:colId xmlns:a16="http://schemas.microsoft.com/office/drawing/2014/main" val="870343960"/>
                    </a:ext>
                  </a:extLst>
                </a:gridCol>
                <a:gridCol w="1812195">
                  <a:extLst>
                    <a:ext uri="{9D8B030D-6E8A-4147-A177-3AD203B41FA5}">
                      <a16:colId xmlns:a16="http://schemas.microsoft.com/office/drawing/2014/main" val="974376416"/>
                    </a:ext>
                  </a:extLst>
                </a:gridCol>
                <a:gridCol w="1812195">
                  <a:extLst>
                    <a:ext uri="{9D8B030D-6E8A-4147-A177-3AD203B41FA5}">
                      <a16:colId xmlns:a16="http://schemas.microsoft.com/office/drawing/2014/main" val="2810783694"/>
                    </a:ext>
                  </a:extLst>
                </a:gridCol>
                <a:gridCol w="1812195">
                  <a:extLst>
                    <a:ext uri="{9D8B030D-6E8A-4147-A177-3AD203B41FA5}">
                      <a16:colId xmlns:a16="http://schemas.microsoft.com/office/drawing/2014/main" val="4086993556"/>
                    </a:ext>
                  </a:extLst>
                </a:gridCol>
                <a:gridCol w="1812195">
                  <a:extLst>
                    <a:ext uri="{9D8B030D-6E8A-4147-A177-3AD203B41FA5}">
                      <a16:colId xmlns:a16="http://schemas.microsoft.com/office/drawing/2014/main" val="584370206"/>
                    </a:ext>
                  </a:extLst>
                </a:gridCol>
              </a:tblGrid>
              <a:tr h="439410">
                <a:tc gridSpan="6">
                  <a:txBody>
                    <a:bodyPr/>
                    <a:lstStyle/>
                    <a:p>
                      <a:pPr marL="0" algn="ctr" rtl="0" eaLnBrk="1" fontAlgn="ctr" latinLnBrk="0" hangingPunct="1">
                        <a:spcBef>
                          <a:spcPts val="0"/>
                        </a:spcBef>
                        <a:spcAft>
                          <a:spcPts val="0"/>
                        </a:spcAft>
                      </a:pPr>
                      <a:r>
                        <a:rPr lang="en-US" sz="1800" kern="1200" dirty="0">
                          <a:effectLst/>
                        </a:rPr>
                        <a:t>CES - Early Childhood Math  Progress Measure 1 - 1st grade</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2102910"/>
                  </a:ext>
                </a:extLst>
              </a:tr>
              <a:tr h="534184">
                <a:tc gridSpan="6">
                  <a:txBody>
                    <a:bodyPr/>
                    <a:lstStyle/>
                    <a:p>
                      <a:pPr marL="0" algn="ctr" rtl="0" eaLnBrk="1" fontAlgn="ctr" latinLnBrk="0" hangingPunct="1">
                        <a:spcBef>
                          <a:spcPts val="0"/>
                        </a:spcBef>
                        <a:spcAft>
                          <a:spcPts val="0"/>
                        </a:spcAft>
                      </a:pPr>
                      <a:r>
                        <a:rPr lang="en-US" sz="1800" kern="1200" dirty="0">
                          <a:effectLst/>
                        </a:rPr>
                        <a:t>The percent of 1st grade students that score on grade level or above on the EOY Mathematics Summative Assessment will increase from 62% to 70% by June 2024. </a:t>
                      </a:r>
                      <a:endParaRPr lang="en-US" sz="180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5229635"/>
                  </a:ext>
                </a:extLst>
              </a:tr>
              <a:tr h="413562">
                <a:tc gridSpan="6">
                  <a:txBody>
                    <a:bodyPr/>
                    <a:lstStyle/>
                    <a:p>
                      <a:pPr marL="0" algn="ctr" rtl="0" eaLnBrk="1" fontAlgn="ctr" latinLnBrk="0" hangingPunct="1">
                        <a:spcBef>
                          <a:spcPts val="0"/>
                        </a:spcBef>
                        <a:spcAft>
                          <a:spcPts val="0"/>
                        </a:spcAft>
                      </a:pPr>
                      <a:r>
                        <a:rPr lang="en-US" sz="1800" kern="1200" dirty="0">
                          <a:effectLst/>
                        </a:rPr>
                        <a:t>Yearly Target Goals</a:t>
                      </a:r>
                      <a:endParaRPr lang="en-US" sz="18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0230583"/>
                  </a:ext>
                </a:extLst>
              </a:tr>
              <a:tr h="413562">
                <a:tc>
                  <a:txBody>
                    <a:bodyPr/>
                    <a:lstStyle/>
                    <a:p>
                      <a:pPr marL="0" algn="ctr" rtl="0" eaLnBrk="1" fontAlgn="ctr" latinLnBrk="0" hangingPunct="1">
                        <a:spcBef>
                          <a:spcPts val="0"/>
                        </a:spcBef>
                        <a:spcAft>
                          <a:spcPts val="0"/>
                        </a:spcAft>
                      </a:pPr>
                      <a:r>
                        <a:rPr lang="en-US" sz="1800" kern="1200" dirty="0">
                          <a:effectLst/>
                        </a:rPr>
                        <a:t>2019</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2020</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2021</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2022</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2023</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2024</a:t>
                      </a:r>
                      <a:endParaRPr lang="en-US" sz="1800" dirty="0">
                        <a:effectLst/>
                      </a:endParaRPr>
                    </a:p>
                  </a:txBody>
                  <a:tcPr marL="0" marR="0" marT="0" marB="0" anchor="ctr"/>
                </a:tc>
                <a:extLst>
                  <a:ext uri="{0D108BD9-81ED-4DB2-BD59-A6C34878D82A}">
                    <a16:rowId xmlns:a16="http://schemas.microsoft.com/office/drawing/2014/main" val="1082559675"/>
                  </a:ext>
                </a:extLst>
              </a:tr>
              <a:tr h="413562">
                <a:tc>
                  <a:txBody>
                    <a:bodyPr/>
                    <a:lstStyle/>
                    <a:p>
                      <a:pPr marL="0" algn="ctr" rtl="0" eaLnBrk="1" fontAlgn="ctr" latinLnBrk="0" hangingPunct="1">
                        <a:spcBef>
                          <a:spcPts val="0"/>
                        </a:spcBef>
                        <a:spcAft>
                          <a:spcPts val="0"/>
                        </a:spcAft>
                      </a:pPr>
                      <a:r>
                        <a:rPr lang="en-US" sz="1800" kern="1200" dirty="0">
                          <a:effectLst/>
                        </a:rPr>
                        <a:t>62%</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63%</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64%</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66%</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68%</a:t>
                      </a:r>
                      <a:endParaRPr lang="en-US" sz="1800" dirty="0">
                        <a:effectLst/>
                      </a:endParaRPr>
                    </a:p>
                  </a:txBody>
                  <a:tcPr marL="0" marR="0" marT="0" marB="0" anchor="ctr"/>
                </a:tc>
                <a:tc>
                  <a:txBody>
                    <a:bodyPr/>
                    <a:lstStyle/>
                    <a:p>
                      <a:pPr marL="0" algn="ctr" rtl="0" eaLnBrk="1" fontAlgn="ctr" latinLnBrk="0" hangingPunct="1">
                        <a:spcBef>
                          <a:spcPts val="0"/>
                        </a:spcBef>
                        <a:spcAft>
                          <a:spcPts val="0"/>
                        </a:spcAft>
                      </a:pPr>
                      <a:r>
                        <a:rPr lang="en-US" sz="1800" kern="1200" dirty="0">
                          <a:effectLst/>
                        </a:rPr>
                        <a:t>70%</a:t>
                      </a:r>
                      <a:endParaRPr lang="en-US" sz="1800" dirty="0">
                        <a:effectLst/>
                      </a:endParaRPr>
                    </a:p>
                  </a:txBody>
                  <a:tcPr marL="0" marR="0" marT="0" marB="0" anchor="ctr"/>
                </a:tc>
                <a:extLst>
                  <a:ext uri="{0D108BD9-81ED-4DB2-BD59-A6C34878D82A}">
                    <a16:rowId xmlns:a16="http://schemas.microsoft.com/office/drawing/2014/main" val="1908192874"/>
                  </a:ext>
                </a:extLst>
              </a:tr>
            </a:tbl>
          </a:graphicData>
        </a:graphic>
      </p:graphicFrame>
    </p:spTree>
    <p:extLst>
      <p:ext uri="{BB962C8B-B14F-4D97-AF65-F5344CB8AC3E}">
        <p14:creationId xmlns:p14="http://schemas.microsoft.com/office/powerpoint/2010/main" val="192082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B73-C8B2-4CB1-8490-F040E9C86F76}"/>
              </a:ext>
            </a:extLst>
          </p:cNvPr>
          <p:cNvSpPr>
            <a:spLocks noGrp="1"/>
          </p:cNvSpPr>
          <p:nvPr>
            <p:ph type="title"/>
          </p:nvPr>
        </p:nvSpPr>
        <p:spPr/>
        <p:txBody>
          <a:bodyPr/>
          <a:lstStyle/>
          <a:p>
            <a:r>
              <a:rPr lang="en-US"/>
              <a:t>EC Math targeted professional development plan</a:t>
            </a:r>
          </a:p>
        </p:txBody>
      </p:sp>
      <p:sp>
        <p:nvSpPr>
          <p:cNvPr id="3" name="Content Placeholder 2">
            <a:extLst>
              <a:ext uri="{FF2B5EF4-FFF2-40B4-BE49-F238E27FC236}">
                <a16:creationId xmlns:a16="http://schemas.microsoft.com/office/drawing/2014/main" id="{9B5323C7-1B8A-4298-84B7-B404572CE4B1}"/>
              </a:ext>
            </a:extLst>
          </p:cNvPr>
          <p:cNvSpPr>
            <a:spLocks noGrp="1"/>
          </p:cNvSpPr>
          <p:nvPr>
            <p:ph idx="1"/>
          </p:nvPr>
        </p:nvSpPr>
        <p:spPr>
          <a:xfrm>
            <a:off x="1069848" y="2762181"/>
            <a:ext cx="10058400" cy="2535452"/>
          </a:xfrm>
        </p:spPr>
        <p:txBody>
          <a:bodyPr vert="horz" lIns="91440" tIns="45720" rIns="91440" bIns="45720" rtlCol="0" anchor="t">
            <a:normAutofit/>
          </a:bodyPr>
          <a:lstStyle/>
          <a:p>
            <a:r>
              <a:rPr lang="en-US" sz="2400">
                <a:ea typeface="+mn-lt"/>
                <a:cs typeface="+mn-lt"/>
              </a:rPr>
              <a:t>Pre-kindergarten through 3rd grade teachers will complete the Early Math Academies over the next five years.</a:t>
            </a:r>
          </a:p>
          <a:p>
            <a:endParaRPr lang="en-US" sz="2400" dirty="0"/>
          </a:p>
        </p:txBody>
      </p:sp>
    </p:spTree>
    <p:extLst>
      <p:ext uri="{BB962C8B-B14F-4D97-AF65-F5344CB8AC3E}">
        <p14:creationId xmlns:p14="http://schemas.microsoft.com/office/powerpoint/2010/main" val="2253443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A15AEED-B86F-451B-8ABC-8247C4637A61}"/>
              </a:ext>
            </a:extLst>
          </p:cNvPr>
          <p:cNvGraphicFramePr>
            <a:graphicFrameLocks noGrp="1"/>
          </p:cNvGraphicFramePr>
          <p:nvPr>
            <p:extLst>
              <p:ext uri="{D42A27DB-BD31-4B8C-83A1-F6EECF244321}">
                <p14:modId xmlns:p14="http://schemas.microsoft.com/office/powerpoint/2010/main" val="3788400296"/>
              </p:ext>
            </p:extLst>
          </p:nvPr>
        </p:nvGraphicFramePr>
        <p:xfrm>
          <a:off x="852261" y="1184729"/>
          <a:ext cx="10314455" cy="4175999"/>
        </p:xfrm>
        <a:graphic>
          <a:graphicData uri="http://schemas.openxmlformats.org/drawingml/2006/table">
            <a:tbl>
              <a:tblPr firstRow="1" bandRow="1">
                <a:tableStyleId>{5C22544A-7EE6-4342-B048-85BDC9FD1C3A}</a:tableStyleId>
              </a:tblPr>
              <a:tblGrid>
                <a:gridCol w="4118994">
                  <a:extLst>
                    <a:ext uri="{9D8B030D-6E8A-4147-A177-3AD203B41FA5}">
                      <a16:colId xmlns:a16="http://schemas.microsoft.com/office/drawing/2014/main" val="64566023"/>
                    </a:ext>
                  </a:extLst>
                </a:gridCol>
                <a:gridCol w="6195461">
                  <a:extLst>
                    <a:ext uri="{9D8B030D-6E8A-4147-A177-3AD203B41FA5}">
                      <a16:colId xmlns:a16="http://schemas.microsoft.com/office/drawing/2014/main" val="2564859176"/>
                    </a:ext>
                  </a:extLst>
                </a:gridCol>
              </a:tblGrid>
              <a:tr h="975599">
                <a:tc gridSpan="2">
                  <a:txBody>
                    <a:bodyPr/>
                    <a:lstStyle/>
                    <a:p>
                      <a:r>
                        <a:rPr lang="en-US" sz="3600" dirty="0">
                          <a:solidFill>
                            <a:schemeClr val="tx1"/>
                          </a:solidFill>
                          <a:latin typeface="+mj-lt"/>
                        </a:rPr>
                        <a:t> CISD EC-Literacy &amp; Math Board Monitoring Calendar</a:t>
                      </a:r>
                    </a:p>
                  </a:txBody>
                  <a:tcPr>
                    <a:solidFill>
                      <a:srgbClr val="C00000"/>
                    </a:solidFill>
                  </a:tcPr>
                </a:tc>
                <a:tc hMerge="1">
                  <a:txBody>
                    <a:bodyPr/>
                    <a:lstStyle/>
                    <a:p>
                      <a:endParaRPr lang="en-US" dirty="0"/>
                    </a:p>
                  </a:txBody>
                  <a:tcPr/>
                </a:tc>
                <a:extLst>
                  <a:ext uri="{0D108BD9-81ED-4DB2-BD59-A6C34878D82A}">
                    <a16:rowId xmlns:a16="http://schemas.microsoft.com/office/drawing/2014/main" val="3564957502"/>
                  </a:ext>
                </a:extLst>
              </a:tr>
              <a:tr h="721571">
                <a:tc>
                  <a:txBody>
                    <a:bodyPr/>
                    <a:lstStyle/>
                    <a:p>
                      <a:endParaRPr lang="en-US" sz="3200" dirty="0">
                        <a:latin typeface="+mj-lt"/>
                      </a:endParaRPr>
                    </a:p>
                    <a:p>
                      <a:pPr algn="ctr"/>
                      <a:r>
                        <a:rPr lang="en-US" sz="3200" dirty="0">
                          <a:latin typeface="+mj-lt"/>
                        </a:rPr>
                        <a:t>October</a:t>
                      </a:r>
                    </a:p>
                  </a:txBody>
                  <a:tcPr>
                    <a:solidFill>
                      <a:schemeClr val="bg1">
                        <a:lumMod val="75000"/>
                      </a:schemeClr>
                    </a:solidFill>
                  </a:tcPr>
                </a:tc>
                <a:tc>
                  <a:txBody>
                    <a:bodyPr/>
                    <a:lstStyle/>
                    <a:p>
                      <a:endParaRPr lang="en-US" dirty="0">
                        <a:latin typeface="+mj-lt"/>
                      </a:endParaRPr>
                    </a:p>
                    <a:p>
                      <a:pPr algn="ctr"/>
                      <a:r>
                        <a:rPr lang="en-US" sz="2400" dirty="0">
                          <a:latin typeface="+mj-lt"/>
                        </a:rPr>
                        <a:t> EC-Literacy &amp; Math Progress Measure 1, 2 and 3 Review</a:t>
                      </a:r>
                    </a:p>
                  </a:txBody>
                  <a:tcPr>
                    <a:solidFill>
                      <a:schemeClr val="bg1">
                        <a:lumMod val="75000"/>
                      </a:schemeClr>
                    </a:solidFill>
                  </a:tcPr>
                </a:tc>
                <a:extLst>
                  <a:ext uri="{0D108BD9-81ED-4DB2-BD59-A6C34878D82A}">
                    <a16:rowId xmlns:a16="http://schemas.microsoft.com/office/drawing/2014/main" val="3083475019"/>
                  </a:ext>
                </a:extLst>
              </a:tr>
              <a:tr h="975599">
                <a:tc>
                  <a:txBody>
                    <a:bodyPr/>
                    <a:lstStyle/>
                    <a:p>
                      <a:pPr algn="ctr"/>
                      <a:endParaRPr lang="en-US" sz="3200" dirty="0">
                        <a:latin typeface="+mj-lt"/>
                      </a:endParaRPr>
                    </a:p>
                    <a:p>
                      <a:pPr algn="ctr"/>
                      <a:r>
                        <a:rPr lang="en-US" sz="3200" dirty="0">
                          <a:latin typeface="+mj-lt"/>
                        </a:rPr>
                        <a:t>February</a:t>
                      </a:r>
                    </a:p>
                  </a:txBody>
                  <a:tcPr>
                    <a:solidFill>
                      <a:srgbClr val="C00000"/>
                    </a:solidFill>
                  </a:tcPr>
                </a:tc>
                <a:tc>
                  <a:txBody>
                    <a:bodyPr/>
                    <a:lstStyle/>
                    <a:p>
                      <a:endParaRPr kumimoji="0" lang="en-US" sz="2400" b="0" i="0" u="none" strike="noStrike" kern="1200" cap="none" spc="0" normalizeH="0" baseline="0" noProof="0" dirty="0">
                        <a:ln>
                          <a:noFill/>
                        </a:ln>
                        <a:solidFill>
                          <a:prstClr val="black"/>
                        </a:solidFill>
                        <a:effectLst/>
                        <a:uLnTx/>
                        <a:uFillTx/>
                        <a:latin typeface="Rockwell Condensed" panose="02060603050405020104"/>
                        <a:ea typeface="+mn-ea"/>
                        <a:cs typeface="+mn-cs"/>
                      </a:endParaRPr>
                    </a:p>
                    <a:p>
                      <a:pPr algn="ctr"/>
                      <a:r>
                        <a:rPr kumimoji="0" lang="en-US" sz="2400" b="0" i="0" u="none" strike="noStrike" kern="1200" cap="none" spc="0" normalizeH="0" baseline="0" noProof="0" dirty="0">
                          <a:ln>
                            <a:noFill/>
                          </a:ln>
                          <a:solidFill>
                            <a:prstClr val="black"/>
                          </a:solidFill>
                          <a:effectLst/>
                          <a:uLnTx/>
                          <a:uFillTx/>
                          <a:latin typeface="Rockwell Condensed" panose="02060603050405020104"/>
                          <a:ea typeface="+mn-ea"/>
                          <a:cs typeface="+mn-cs"/>
                        </a:rPr>
                        <a:t>EC-Literacy &amp; Math Progress Measure 1, 2 and 3 Review</a:t>
                      </a:r>
                      <a:endParaRPr lang="en-US" dirty="0"/>
                    </a:p>
                  </a:txBody>
                  <a:tcPr>
                    <a:solidFill>
                      <a:srgbClr val="C00000"/>
                    </a:solidFill>
                  </a:tcPr>
                </a:tc>
                <a:extLst>
                  <a:ext uri="{0D108BD9-81ED-4DB2-BD59-A6C34878D82A}">
                    <a16:rowId xmlns:a16="http://schemas.microsoft.com/office/drawing/2014/main" val="2351569830"/>
                  </a:ext>
                </a:extLst>
              </a:tr>
              <a:tr h="975599">
                <a:tc>
                  <a:txBody>
                    <a:bodyPr/>
                    <a:lstStyle/>
                    <a:p>
                      <a:pPr algn="ctr"/>
                      <a:endParaRPr lang="en-US" sz="3200" dirty="0">
                        <a:latin typeface="+mj-lt"/>
                      </a:endParaRPr>
                    </a:p>
                    <a:p>
                      <a:pPr algn="ctr"/>
                      <a:r>
                        <a:rPr lang="en-US" sz="3200" dirty="0">
                          <a:latin typeface="+mj-lt"/>
                        </a:rPr>
                        <a:t>July</a:t>
                      </a:r>
                    </a:p>
                  </a:txBody>
                  <a:tcPr>
                    <a:solidFill>
                      <a:schemeClr val="bg1">
                        <a:lumMod val="75000"/>
                      </a:schemeClr>
                    </a:solidFill>
                  </a:tcPr>
                </a:tc>
                <a:tc>
                  <a:txBody>
                    <a:bodyPr/>
                    <a:lstStyle/>
                    <a:p>
                      <a:pPr algn="ctr"/>
                      <a:endParaRPr kumimoji="0" lang="en-US" sz="2400" b="0" i="0" u="none" strike="noStrike" kern="1200" cap="none" spc="0" normalizeH="0" baseline="0" noProof="0" dirty="0">
                        <a:ln>
                          <a:noFill/>
                        </a:ln>
                        <a:solidFill>
                          <a:prstClr val="black"/>
                        </a:solidFill>
                        <a:effectLst/>
                        <a:uLnTx/>
                        <a:uFillTx/>
                        <a:latin typeface="Rockwell Condensed" panose="02060603050405020104"/>
                        <a:ea typeface="+mn-ea"/>
                        <a:cs typeface="+mn-cs"/>
                      </a:endParaRPr>
                    </a:p>
                    <a:p>
                      <a:pPr algn="ctr"/>
                      <a:r>
                        <a:rPr kumimoji="0" lang="en-US" sz="2400" b="0" i="0" u="none" strike="noStrike" kern="1200" cap="none" spc="0" normalizeH="0" baseline="0" noProof="0" dirty="0">
                          <a:ln>
                            <a:noFill/>
                          </a:ln>
                          <a:solidFill>
                            <a:prstClr val="black"/>
                          </a:solidFill>
                          <a:effectLst/>
                          <a:uLnTx/>
                          <a:uFillTx/>
                          <a:latin typeface="Rockwell Condensed" panose="02060603050405020104"/>
                          <a:ea typeface="+mn-ea"/>
                          <a:cs typeface="+mn-cs"/>
                        </a:rPr>
                        <a:t>EC-Literacy &amp; Math Progress Measure 1, 2 and 3 Review</a:t>
                      </a:r>
                      <a:endParaRPr lang="en-US" dirty="0"/>
                    </a:p>
                  </a:txBody>
                  <a:tcPr>
                    <a:solidFill>
                      <a:schemeClr val="bg1">
                        <a:lumMod val="75000"/>
                      </a:schemeClr>
                    </a:solidFill>
                  </a:tcPr>
                </a:tc>
                <a:extLst>
                  <a:ext uri="{0D108BD9-81ED-4DB2-BD59-A6C34878D82A}">
                    <a16:rowId xmlns:a16="http://schemas.microsoft.com/office/drawing/2014/main" val="26114843"/>
                  </a:ext>
                </a:extLst>
              </a:tr>
            </a:tbl>
          </a:graphicData>
        </a:graphic>
      </p:graphicFrame>
    </p:spTree>
    <p:extLst>
      <p:ext uri="{BB962C8B-B14F-4D97-AF65-F5344CB8AC3E}">
        <p14:creationId xmlns:p14="http://schemas.microsoft.com/office/powerpoint/2010/main" val="17836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5951-1DAE-4A84-AC52-4095B5B4C85B}"/>
              </a:ext>
            </a:extLst>
          </p:cNvPr>
          <p:cNvSpPr>
            <a:spLocks noGrp="1"/>
          </p:cNvSpPr>
          <p:nvPr>
            <p:ph type="title"/>
          </p:nvPr>
        </p:nvSpPr>
        <p:spPr/>
        <p:txBody>
          <a:bodyPr/>
          <a:lstStyle/>
          <a:p>
            <a:pPr algn="ctr"/>
            <a:r>
              <a:rPr lang="en-US"/>
              <a:t>Questions?</a:t>
            </a:r>
          </a:p>
        </p:txBody>
      </p:sp>
      <p:sp>
        <p:nvSpPr>
          <p:cNvPr id="3" name="Content Placeholder 2">
            <a:extLst>
              <a:ext uri="{FF2B5EF4-FFF2-40B4-BE49-F238E27FC236}">
                <a16:creationId xmlns:a16="http://schemas.microsoft.com/office/drawing/2014/main" id="{8FDC852A-4C77-4294-B0B5-E8FB6A4E1910}"/>
              </a:ext>
            </a:extLst>
          </p:cNvPr>
          <p:cNvSpPr>
            <a:spLocks noGrp="1"/>
          </p:cNvSpPr>
          <p:nvPr>
            <p:ph idx="1"/>
          </p:nvPr>
        </p:nvSpPr>
        <p:spPr>
          <a:xfrm>
            <a:off x="3125152" y="5100505"/>
            <a:ext cx="10058400" cy="2256639"/>
          </a:xfrm>
        </p:spPr>
        <p:txBody>
          <a:bodyPr vert="horz" lIns="91440" tIns="45720" rIns="91440" bIns="45720" rtlCol="0" anchor="t">
            <a:normAutofit/>
          </a:bodyPr>
          <a:lstStyle/>
          <a:p>
            <a:pPr marL="0" indent="0">
              <a:buNone/>
            </a:pPr>
            <a:r>
              <a:rPr lang="en-US" sz="1800" i="1" dirty="0"/>
              <a:t>Sherri Long – Executive Director of Elementary Education</a:t>
            </a:r>
          </a:p>
          <a:p>
            <a:pPr marL="0" indent="0">
              <a:buNone/>
            </a:pPr>
            <a:r>
              <a:rPr lang="en-US" sz="1800" i="1" dirty="0"/>
              <a:t>Dr. Lecia Eubanks – Elementary ELA Coordinator</a:t>
            </a:r>
          </a:p>
          <a:p>
            <a:pPr>
              <a:buNone/>
            </a:pPr>
            <a:r>
              <a:rPr lang="en-US" sz="1800" i="1" dirty="0">
                <a:ea typeface="+mn-lt"/>
                <a:cs typeface="+mn-lt"/>
              </a:rPr>
              <a:t>Mary Gill – Elementary Math Coordinator</a:t>
            </a:r>
            <a:endParaRPr lang="en-US" sz="1800" dirty="0">
              <a:ea typeface="+mn-lt"/>
              <a:cs typeface="+mn-lt"/>
            </a:endParaRPr>
          </a:p>
          <a:p>
            <a:pPr marL="0" indent="0">
              <a:buNone/>
            </a:pPr>
            <a:endParaRPr lang="en-US" sz="1800" i="1" dirty="0"/>
          </a:p>
          <a:p>
            <a:pPr marL="0" indent="0" algn="ctr">
              <a:buNone/>
            </a:pPr>
            <a:endParaRPr lang="en-US" dirty="0"/>
          </a:p>
        </p:txBody>
      </p:sp>
      <p:pic>
        <p:nvPicPr>
          <p:cNvPr id="5" name="Picture 4">
            <a:extLst>
              <a:ext uri="{FF2B5EF4-FFF2-40B4-BE49-F238E27FC236}">
                <a16:creationId xmlns:a16="http://schemas.microsoft.com/office/drawing/2014/main" id="{D8E5A5A9-F5B9-4BEA-B91B-E7A45EE687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94281" y="2464168"/>
            <a:ext cx="1668494" cy="1609344"/>
          </a:xfrm>
          <a:prstGeom prst="rect">
            <a:avLst/>
          </a:prstGeom>
        </p:spPr>
      </p:pic>
    </p:spTree>
    <p:extLst>
      <p:ext uri="{BB962C8B-B14F-4D97-AF65-F5344CB8AC3E}">
        <p14:creationId xmlns:p14="http://schemas.microsoft.com/office/powerpoint/2010/main" val="14228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0C99-B35F-431B-B4BD-9F4CF848FB5C}"/>
              </a:ext>
            </a:extLst>
          </p:cNvPr>
          <p:cNvSpPr>
            <a:spLocks noGrp="1"/>
          </p:cNvSpPr>
          <p:nvPr>
            <p:ph type="title"/>
          </p:nvPr>
        </p:nvSpPr>
        <p:spPr>
          <a:xfrm>
            <a:off x="1069848" y="484632"/>
            <a:ext cx="10058400" cy="1251890"/>
          </a:xfrm>
        </p:spPr>
        <p:txBody>
          <a:bodyPr>
            <a:normAutofit/>
          </a:bodyPr>
          <a:lstStyle/>
          <a:p>
            <a:pPr algn="ctr"/>
            <a:r>
              <a:rPr lang="en-US" sz="4000"/>
              <a:t>House Bill 3</a:t>
            </a:r>
            <a:br>
              <a:rPr lang="en-US" sz="4000"/>
            </a:br>
            <a:r>
              <a:rPr lang="en-US" sz="4000"/>
              <a:t>Early Childhood and CCMR Goals </a:t>
            </a:r>
          </a:p>
        </p:txBody>
      </p:sp>
      <p:sp>
        <p:nvSpPr>
          <p:cNvPr id="3" name="Content Placeholder 2">
            <a:extLst>
              <a:ext uri="{FF2B5EF4-FFF2-40B4-BE49-F238E27FC236}">
                <a16:creationId xmlns:a16="http://schemas.microsoft.com/office/drawing/2014/main" id="{AAD87B28-85CB-4701-A277-08E554A56803}"/>
              </a:ext>
            </a:extLst>
          </p:cNvPr>
          <p:cNvSpPr>
            <a:spLocks noGrp="1"/>
          </p:cNvSpPr>
          <p:nvPr>
            <p:ph idx="1"/>
          </p:nvPr>
        </p:nvSpPr>
        <p:spPr>
          <a:xfrm>
            <a:off x="1069848" y="1895912"/>
            <a:ext cx="10058400" cy="4588778"/>
          </a:xfrm>
        </p:spPr>
        <p:txBody>
          <a:bodyPr>
            <a:normAutofit/>
          </a:bodyPr>
          <a:lstStyle/>
          <a:p>
            <a:pPr marL="0" indent="0">
              <a:buNone/>
            </a:pPr>
            <a:r>
              <a:rPr lang="en-US" dirty="0">
                <a:latin typeface="+mj-lt"/>
              </a:rPr>
              <a:t>House Bill 3 (HB 3) amends Texas Education Code (TEC) to add Sec. 11.185 and 11.186 to include plans that target early childhood (EC) literacy and math proficiency and college, career, and military readiness (CCMR). </a:t>
            </a:r>
          </a:p>
          <a:p>
            <a:pPr marL="0" indent="0">
              <a:buNone/>
            </a:pPr>
            <a:endParaRPr lang="en-US" dirty="0">
              <a:latin typeface="+mj-lt"/>
            </a:endParaRPr>
          </a:p>
          <a:p>
            <a:pPr marL="0" indent="0">
              <a:buNone/>
            </a:pPr>
            <a:r>
              <a:rPr lang="en-US" dirty="0">
                <a:latin typeface="+mj-lt"/>
              </a:rPr>
              <a:t>Plan Requirements: </a:t>
            </a:r>
          </a:p>
          <a:p>
            <a:pPr marL="0" indent="0">
              <a:buNone/>
            </a:pPr>
            <a:r>
              <a:rPr lang="en-US" dirty="0">
                <a:latin typeface="+mj-lt"/>
              </a:rPr>
              <a:t>Under HB 3, school boards are required to adopt plans in early childhood literacy and math. All plans are required to include: </a:t>
            </a:r>
          </a:p>
          <a:p>
            <a:pPr marL="0" indent="0">
              <a:buNone/>
            </a:pPr>
            <a:endParaRPr lang="en-US" dirty="0">
              <a:latin typeface="+mj-lt"/>
            </a:endParaRPr>
          </a:p>
          <a:p>
            <a:pPr lvl="3"/>
            <a:r>
              <a:rPr lang="en-US" sz="1800" dirty="0">
                <a:latin typeface="+mj-lt"/>
              </a:rPr>
              <a:t>at least one assigned district-level administrator or employee to coordinate implementation and submit an annual report to the board on the district’s progress</a:t>
            </a:r>
          </a:p>
          <a:p>
            <a:pPr lvl="3"/>
            <a:r>
              <a:rPr lang="en-US" sz="1800" dirty="0">
                <a:latin typeface="+mj-lt"/>
              </a:rPr>
              <a:t>an annual review by the board at a public meeting </a:t>
            </a:r>
          </a:p>
          <a:p>
            <a:pPr lvl="3"/>
            <a:r>
              <a:rPr lang="en-US" sz="1800" dirty="0">
                <a:latin typeface="+mj-lt"/>
              </a:rPr>
              <a:t>an annual report posted on the district and campus websites</a:t>
            </a:r>
          </a:p>
          <a:p>
            <a:pPr lvl="3"/>
            <a:r>
              <a:rPr lang="en-US" sz="1800" dirty="0">
                <a:latin typeface="+mj-lt"/>
              </a:rPr>
              <a:t>specific, quantifiable, annual goals for five years at each campus</a:t>
            </a:r>
          </a:p>
        </p:txBody>
      </p:sp>
    </p:spTree>
    <p:extLst>
      <p:ext uri="{BB962C8B-B14F-4D97-AF65-F5344CB8AC3E}">
        <p14:creationId xmlns:p14="http://schemas.microsoft.com/office/powerpoint/2010/main" val="38546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B738-9884-4EB2-B709-2467DB14C888}"/>
              </a:ext>
            </a:extLst>
          </p:cNvPr>
          <p:cNvSpPr>
            <a:spLocks noGrp="1"/>
          </p:cNvSpPr>
          <p:nvPr>
            <p:ph type="title"/>
          </p:nvPr>
        </p:nvSpPr>
        <p:spPr/>
        <p:txBody>
          <a:bodyPr>
            <a:normAutofit/>
          </a:bodyPr>
          <a:lstStyle/>
          <a:p>
            <a:pPr algn="ctr"/>
            <a:r>
              <a:rPr lang="en-US" sz="4000"/>
              <a:t>Goals for EC-Literacy &amp; Math </a:t>
            </a:r>
            <a:br>
              <a:rPr lang="en-US" sz="4000"/>
            </a:br>
            <a:r>
              <a:rPr lang="en-US" sz="4000"/>
              <a:t>PLAN COMPONENTS - DEVELOPING GOALS </a:t>
            </a:r>
          </a:p>
        </p:txBody>
      </p:sp>
      <p:sp>
        <p:nvSpPr>
          <p:cNvPr id="3" name="Content Placeholder 2">
            <a:extLst>
              <a:ext uri="{FF2B5EF4-FFF2-40B4-BE49-F238E27FC236}">
                <a16:creationId xmlns:a16="http://schemas.microsoft.com/office/drawing/2014/main" id="{C0BCCCD1-E669-485A-899C-C4200733FD08}"/>
              </a:ext>
            </a:extLst>
          </p:cNvPr>
          <p:cNvSpPr>
            <a:spLocks noGrp="1"/>
          </p:cNvSpPr>
          <p:nvPr>
            <p:ph idx="1"/>
          </p:nvPr>
        </p:nvSpPr>
        <p:spPr>
          <a:xfrm>
            <a:off x="1066800" y="2265027"/>
            <a:ext cx="10058400" cy="3504333"/>
          </a:xfrm>
        </p:spPr>
        <p:txBody>
          <a:bodyPr>
            <a:normAutofit/>
          </a:bodyPr>
          <a:lstStyle/>
          <a:p>
            <a:pPr marL="0" indent="0">
              <a:buNone/>
            </a:pPr>
            <a:r>
              <a:rPr lang="en-US" sz="2800" dirty="0">
                <a:latin typeface="+mj-lt"/>
              </a:rPr>
              <a:t>Considerations:</a:t>
            </a:r>
          </a:p>
          <a:p>
            <a:r>
              <a:rPr lang="en-US" sz="2800" dirty="0">
                <a:latin typeface="+mj-lt"/>
              </a:rPr>
              <a:t>3rd grade is the only grade required for HB 3 goal setting</a:t>
            </a:r>
          </a:p>
          <a:p>
            <a:r>
              <a:rPr lang="en-US" sz="2800" dirty="0">
                <a:latin typeface="+mj-lt"/>
              </a:rPr>
              <a:t>while 3</a:t>
            </a:r>
            <a:r>
              <a:rPr lang="en-US" sz="2800" baseline="30000" dirty="0">
                <a:latin typeface="+mj-lt"/>
              </a:rPr>
              <a:t>rd</a:t>
            </a:r>
            <a:r>
              <a:rPr lang="en-US" sz="2800" dirty="0">
                <a:latin typeface="+mj-lt"/>
              </a:rPr>
              <a:t> grade is the only grade required for HB 3 goal setting, it is best practice that plans include progress measures for PreK – 2</a:t>
            </a:r>
            <a:r>
              <a:rPr lang="en-US" sz="2800" baseline="30000" dirty="0">
                <a:latin typeface="+mj-lt"/>
              </a:rPr>
              <a:t>nd</a:t>
            </a:r>
            <a:r>
              <a:rPr lang="en-US" sz="2800" dirty="0">
                <a:latin typeface="+mj-lt"/>
              </a:rPr>
              <a:t> grade to understand growth toward 3</a:t>
            </a:r>
            <a:r>
              <a:rPr lang="en-US" sz="2800" baseline="30000" dirty="0">
                <a:latin typeface="+mj-lt"/>
              </a:rPr>
              <a:t>rd</a:t>
            </a:r>
            <a:r>
              <a:rPr lang="en-US" sz="2800" dirty="0">
                <a:latin typeface="+mj-lt"/>
              </a:rPr>
              <a:t> grade reading and math proficiency</a:t>
            </a:r>
          </a:p>
          <a:p>
            <a:pPr marL="0" indent="0">
              <a:buNone/>
            </a:pPr>
            <a:endParaRPr lang="en-US" sz="2800" dirty="0">
              <a:latin typeface="+mj-lt"/>
            </a:endParaRPr>
          </a:p>
        </p:txBody>
      </p:sp>
    </p:spTree>
    <p:extLst>
      <p:ext uri="{BB962C8B-B14F-4D97-AF65-F5344CB8AC3E}">
        <p14:creationId xmlns:p14="http://schemas.microsoft.com/office/powerpoint/2010/main" val="21103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CCCD-3D31-4273-9385-EB914367869B}"/>
              </a:ext>
            </a:extLst>
          </p:cNvPr>
          <p:cNvSpPr>
            <a:spLocks noGrp="1"/>
          </p:cNvSpPr>
          <p:nvPr>
            <p:ph type="title"/>
          </p:nvPr>
        </p:nvSpPr>
        <p:spPr>
          <a:xfrm>
            <a:off x="1069848" y="484632"/>
            <a:ext cx="10058400" cy="1453225"/>
          </a:xfrm>
        </p:spPr>
        <p:txBody>
          <a:bodyPr>
            <a:normAutofit/>
          </a:bodyPr>
          <a:lstStyle/>
          <a:p>
            <a:pPr algn="ctr"/>
            <a:r>
              <a:rPr lang="en-US" sz="4000"/>
              <a:t>EC-Literacy &amp; Math</a:t>
            </a:r>
            <a:br>
              <a:rPr lang="en-US" sz="4000"/>
            </a:br>
            <a:r>
              <a:rPr lang="en-US" sz="4000"/>
              <a:t>SPECIFIC PLAN REQUIREMENTS </a:t>
            </a:r>
          </a:p>
        </p:txBody>
      </p:sp>
      <p:sp>
        <p:nvSpPr>
          <p:cNvPr id="3" name="Content Placeholder 2">
            <a:extLst>
              <a:ext uri="{FF2B5EF4-FFF2-40B4-BE49-F238E27FC236}">
                <a16:creationId xmlns:a16="http://schemas.microsoft.com/office/drawing/2014/main" id="{A6A738E1-ECE2-41FE-8316-37B5BDB7C6F8}"/>
              </a:ext>
            </a:extLst>
          </p:cNvPr>
          <p:cNvSpPr>
            <a:spLocks noGrp="1"/>
          </p:cNvSpPr>
          <p:nvPr>
            <p:ph idx="1"/>
          </p:nvPr>
        </p:nvSpPr>
        <p:spPr>
          <a:xfrm>
            <a:off x="437626" y="2093976"/>
            <a:ext cx="11316748" cy="4071932"/>
          </a:xfrm>
        </p:spPr>
        <p:txBody>
          <a:bodyPr>
            <a:normAutofit/>
          </a:bodyPr>
          <a:lstStyle/>
          <a:p>
            <a:pPr marL="0" indent="0">
              <a:buNone/>
            </a:pPr>
            <a:r>
              <a:rPr lang="en-US" sz="2400" dirty="0">
                <a:latin typeface="+mj-lt"/>
              </a:rPr>
              <a:t>Early childhood plans are required to include: </a:t>
            </a:r>
          </a:p>
          <a:p>
            <a:r>
              <a:rPr lang="en-US" sz="2400" dirty="0">
                <a:latin typeface="+mj-lt"/>
              </a:rPr>
              <a:t>annual goals for aggregate student growth on 3rd grade reading and math STAAR</a:t>
            </a:r>
          </a:p>
          <a:p>
            <a:r>
              <a:rPr lang="en-US" sz="2400" dirty="0">
                <a:latin typeface="+mj-lt"/>
              </a:rPr>
              <a:t>annual targets for students in each group evaluated under closing the gaps domain</a:t>
            </a:r>
          </a:p>
          <a:p>
            <a:r>
              <a:rPr lang="en-US" sz="2400" dirty="0">
                <a:latin typeface="+mj-lt"/>
              </a:rPr>
              <a:t>targeted professional development plan for classroom teachers in kindergarten through 3rd grade for campuses that the board identifies as not meeting the plan’s goals and that considers the unique needs of students in bilingual education or special language programs. </a:t>
            </a:r>
          </a:p>
          <a:p>
            <a:r>
              <a:rPr lang="en-US" sz="2400" dirty="0">
                <a:latin typeface="+mj-lt"/>
              </a:rPr>
              <a:t>annual targets that may be set for students in bilingual or ESL programs.</a:t>
            </a:r>
          </a:p>
          <a:p>
            <a:r>
              <a:rPr lang="en-US" sz="2400" dirty="0">
                <a:latin typeface="+mj-lt"/>
              </a:rPr>
              <a:t>annual targets must be included for each goal in addition to the 5-year deadline target.</a:t>
            </a:r>
          </a:p>
          <a:p>
            <a:endParaRPr lang="en-US" sz="2400" dirty="0">
              <a:latin typeface="+mj-lt"/>
            </a:endParaRPr>
          </a:p>
          <a:p>
            <a:pPr lvl="3">
              <a:buFont typeface="Courier New" panose="02070309020205020404" pitchFamily="49" charset="0"/>
              <a:buChar char="o"/>
            </a:pPr>
            <a:endParaRPr lang="en-US" sz="2000" dirty="0">
              <a:latin typeface="+mj-lt"/>
            </a:endParaRPr>
          </a:p>
        </p:txBody>
      </p:sp>
    </p:spTree>
    <p:extLst>
      <p:ext uri="{BB962C8B-B14F-4D97-AF65-F5344CB8AC3E}">
        <p14:creationId xmlns:p14="http://schemas.microsoft.com/office/powerpoint/2010/main" val="32504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84A5-0137-43E2-931B-1381BB637824}"/>
              </a:ext>
            </a:extLst>
          </p:cNvPr>
          <p:cNvSpPr>
            <a:spLocks noGrp="1"/>
          </p:cNvSpPr>
          <p:nvPr>
            <p:ph type="title"/>
          </p:nvPr>
        </p:nvSpPr>
        <p:spPr/>
        <p:txBody>
          <a:bodyPr/>
          <a:lstStyle/>
          <a:p>
            <a:r>
              <a:rPr lang="en-US"/>
              <a:t>Literacy</a:t>
            </a:r>
          </a:p>
        </p:txBody>
      </p:sp>
      <p:pic>
        <p:nvPicPr>
          <p:cNvPr id="4" name="Picture 4" descr="Text&#10;&#10;Description automatically generated">
            <a:extLst>
              <a:ext uri="{FF2B5EF4-FFF2-40B4-BE49-F238E27FC236}">
                <a16:creationId xmlns:a16="http://schemas.microsoft.com/office/drawing/2014/main" id="{DEEA338F-33ED-4614-B04B-67ACCD38AA48}"/>
              </a:ext>
            </a:extLst>
          </p:cNvPr>
          <p:cNvPicPr>
            <a:picLocks noChangeAspect="1"/>
          </p:cNvPicPr>
          <p:nvPr/>
        </p:nvPicPr>
        <p:blipFill>
          <a:blip r:embed="rId2"/>
          <a:stretch>
            <a:fillRect/>
          </a:stretch>
        </p:blipFill>
        <p:spPr>
          <a:xfrm>
            <a:off x="3910446" y="379694"/>
            <a:ext cx="8137812" cy="6315090"/>
          </a:xfrm>
          <a:prstGeom prst="rect">
            <a:avLst/>
          </a:prstGeom>
        </p:spPr>
      </p:pic>
    </p:spTree>
    <p:extLst>
      <p:ext uri="{BB962C8B-B14F-4D97-AF65-F5344CB8AC3E}">
        <p14:creationId xmlns:p14="http://schemas.microsoft.com/office/powerpoint/2010/main" val="343178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2577727-9BB9-42EF-A847-4BCCE6B9649F}"/>
              </a:ext>
            </a:extLst>
          </p:cNvPr>
          <p:cNvGraphicFramePr>
            <a:graphicFrameLocks noGrp="1"/>
          </p:cNvGraphicFramePr>
          <p:nvPr>
            <p:extLst>
              <p:ext uri="{D42A27DB-BD31-4B8C-83A1-F6EECF244321}">
                <p14:modId xmlns:p14="http://schemas.microsoft.com/office/powerpoint/2010/main" val="1480333776"/>
              </p:ext>
            </p:extLst>
          </p:nvPr>
        </p:nvGraphicFramePr>
        <p:xfrm>
          <a:off x="381000" y="69272"/>
          <a:ext cx="11422315" cy="2597726"/>
        </p:xfrm>
        <a:graphic>
          <a:graphicData uri="http://schemas.openxmlformats.org/drawingml/2006/table">
            <a:tbl>
              <a:tblPr firstRow="1" bandRow="1">
                <a:tableStyleId>{5C22544A-7EE6-4342-B048-85BDC9FD1C3A}</a:tableStyleId>
              </a:tblPr>
              <a:tblGrid>
                <a:gridCol w="1974271">
                  <a:extLst>
                    <a:ext uri="{9D8B030D-6E8A-4147-A177-3AD203B41FA5}">
                      <a16:colId xmlns:a16="http://schemas.microsoft.com/office/drawing/2014/main" val="1439057079"/>
                    </a:ext>
                  </a:extLst>
                </a:gridCol>
                <a:gridCol w="1954615">
                  <a:extLst>
                    <a:ext uri="{9D8B030D-6E8A-4147-A177-3AD203B41FA5}">
                      <a16:colId xmlns:a16="http://schemas.microsoft.com/office/drawing/2014/main" val="1955251833"/>
                    </a:ext>
                  </a:extLst>
                </a:gridCol>
                <a:gridCol w="1965613">
                  <a:extLst>
                    <a:ext uri="{9D8B030D-6E8A-4147-A177-3AD203B41FA5}">
                      <a16:colId xmlns:a16="http://schemas.microsoft.com/office/drawing/2014/main" val="2737573135"/>
                    </a:ext>
                  </a:extLst>
                </a:gridCol>
                <a:gridCol w="1859365">
                  <a:extLst>
                    <a:ext uri="{9D8B030D-6E8A-4147-A177-3AD203B41FA5}">
                      <a16:colId xmlns:a16="http://schemas.microsoft.com/office/drawing/2014/main" val="3618547193"/>
                    </a:ext>
                  </a:extLst>
                </a:gridCol>
                <a:gridCol w="1879020">
                  <a:extLst>
                    <a:ext uri="{9D8B030D-6E8A-4147-A177-3AD203B41FA5}">
                      <a16:colId xmlns:a16="http://schemas.microsoft.com/office/drawing/2014/main" val="3247892548"/>
                    </a:ext>
                  </a:extLst>
                </a:gridCol>
                <a:gridCol w="1789431">
                  <a:extLst>
                    <a:ext uri="{9D8B030D-6E8A-4147-A177-3AD203B41FA5}">
                      <a16:colId xmlns:a16="http://schemas.microsoft.com/office/drawing/2014/main" val="2184702121"/>
                    </a:ext>
                  </a:extLst>
                </a:gridCol>
              </a:tblGrid>
              <a:tr h="464494">
                <a:tc gridSpan="6">
                  <a:txBody>
                    <a:bodyPr/>
                    <a:lstStyle/>
                    <a:p>
                      <a:pPr algn="ctr" rtl="0"/>
                      <a:r>
                        <a:rPr lang="en-US">
                          <a:effectLst/>
                        </a:rPr>
                        <a:t>Early Childhood Literacy Board Outcome Goal</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107871"/>
                  </a:ext>
                </a:extLst>
              </a:tr>
              <a:tr h="576317">
                <a:tc gridSpan="6">
                  <a:txBody>
                    <a:bodyPr/>
                    <a:lstStyle/>
                    <a:p>
                      <a:pPr algn="ctr" rtl="0"/>
                      <a:r>
                        <a:rPr lang="en-US">
                          <a:effectLst/>
                        </a:rPr>
                        <a:t>The percent of 3</a:t>
                      </a:r>
                      <a:r>
                        <a:rPr lang="en-US" baseline="30000">
                          <a:effectLst/>
                        </a:rPr>
                        <a:t>rd</a:t>
                      </a:r>
                      <a:r>
                        <a:rPr lang="en-US">
                          <a:effectLst/>
                        </a:rPr>
                        <a:t> grade students that score meets grade level or above on STAAR Reading will increase</a:t>
                      </a:r>
                      <a:endParaRPr lang="en-US"/>
                    </a:p>
                    <a:p>
                      <a:pPr lvl="0" algn="ctr">
                        <a:buNone/>
                      </a:pPr>
                      <a:r>
                        <a:rPr lang="en-US">
                          <a:effectLst/>
                        </a:rPr>
                        <a:t> from 38% to 46% by June 2024.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6259847"/>
                  </a:ext>
                </a:extLst>
              </a:tr>
              <a:tr h="438689">
                <a:tc gridSpan="6">
                  <a:txBody>
                    <a:bodyPr/>
                    <a:lstStyle/>
                    <a:p>
                      <a:pPr algn="ctr" rtl="0"/>
                      <a:r>
                        <a:rPr lang="en-US" b="1">
                          <a:effectLst/>
                        </a:rPr>
                        <a:t>Yearly Target Goals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1638406"/>
                  </a:ext>
                </a:extLst>
              </a:tr>
              <a:tr h="559113">
                <a:tc>
                  <a:txBody>
                    <a:bodyPr/>
                    <a:lstStyle/>
                    <a:p>
                      <a:pPr algn="ctr" rtl="0"/>
                      <a:r>
                        <a:rPr lang="en-US">
                          <a:effectLst/>
                        </a:rPr>
                        <a:t>2019</a:t>
                      </a:r>
                    </a:p>
                  </a:txBody>
                  <a:tcPr marL="0" marR="0" marT="0" marB="0" anchor="ctr"/>
                </a:tc>
                <a:tc>
                  <a:txBody>
                    <a:bodyPr/>
                    <a:lstStyle/>
                    <a:p>
                      <a:pPr algn="ctr" rtl="0"/>
                      <a:r>
                        <a:rPr lang="en-US">
                          <a:effectLst/>
                        </a:rPr>
                        <a:t>2020</a:t>
                      </a:r>
                    </a:p>
                  </a:txBody>
                  <a:tcPr marL="0" marR="0" marT="0" marB="0" anchor="ctr"/>
                </a:tc>
                <a:tc>
                  <a:txBody>
                    <a:bodyPr/>
                    <a:lstStyle/>
                    <a:p>
                      <a:pPr algn="ctr" rtl="0"/>
                      <a:r>
                        <a:rPr lang="en-US">
                          <a:effectLst/>
                        </a:rPr>
                        <a:t>2021</a:t>
                      </a:r>
                    </a:p>
                  </a:txBody>
                  <a:tcPr marL="0" marR="0" marT="0" marB="0" anchor="ctr"/>
                </a:tc>
                <a:tc>
                  <a:txBody>
                    <a:bodyPr/>
                    <a:lstStyle/>
                    <a:p>
                      <a:pPr algn="ctr" rtl="0"/>
                      <a:r>
                        <a:rPr lang="en-US">
                          <a:effectLst/>
                        </a:rPr>
                        <a:t>2022</a:t>
                      </a:r>
                    </a:p>
                  </a:txBody>
                  <a:tcPr marL="0" marR="0" marT="0" marB="0" anchor="ctr"/>
                </a:tc>
                <a:tc>
                  <a:txBody>
                    <a:bodyPr/>
                    <a:lstStyle/>
                    <a:p>
                      <a:pPr algn="ctr" rtl="0"/>
                      <a:r>
                        <a:rPr lang="en-US">
                          <a:effectLst/>
                        </a:rPr>
                        <a:t>2023</a:t>
                      </a:r>
                    </a:p>
                  </a:txBody>
                  <a:tcPr marL="0" marR="0" marT="0" marB="0" anchor="ctr"/>
                </a:tc>
                <a:tc>
                  <a:txBody>
                    <a:bodyPr/>
                    <a:lstStyle/>
                    <a:p>
                      <a:pPr algn="ctr" rtl="0"/>
                      <a:r>
                        <a:rPr lang="en-US">
                          <a:effectLst/>
                        </a:rPr>
                        <a:t>2024</a:t>
                      </a:r>
                    </a:p>
                  </a:txBody>
                  <a:tcPr marL="0" marR="0" marT="0" marB="0" anchor="ctr"/>
                </a:tc>
                <a:extLst>
                  <a:ext uri="{0D108BD9-81ED-4DB2-BD59-A6C34878D82A}">
                    <a16:rowId xmlns:a16="http://schemas.microsoft.com/office/drawing/2014/main" val="2767215787"/>
                  </a:ext>
                </a:extLst>
              </a:tr>
              <a:tr h="559113">
                <a:tc>
                  <a:txBody>
                    <a:bodyPr/>
                    <a:lstStyle/>
                    <a:p>
                      <a:pPr algn="ctr" rtl="0"/>
                      <a:r>
                        <a:rPr lang="en-US">
                          <a:effectLst/>
                        </a:rPr>
                        <a:t>38%</a:t>
                      </a:r>
                    </a:p>
                  </a:txBody>
                  <a:tcPr marL="0" marR="0" marT="0" marB="0" anchor="ctr"/>
                </a:tc>
                <a:tc>
                  <a:txBody>
                    <a:bodyPr/>
                    <a:lstStyle/>
                    <a:p>
                      <a:pPr algn="ctr" rtl="0"/>
                      <a:r>
                        <a:rPr lang="en-US">
                          <a:effectLst/>
                        </a:rPr>
                        <a:t>39%</a:t>
                      </a:r>
                    </a:p>
                  </a:txBody>
                  <a:tcPr marL="0" marR="0" marT="0" marB="0" anchor="ctr"/>
                </a:tc>
                <a:tc>
                  <a:txBody>
                    <a:bodyPr/>
                    <a:lstStyle/>
                    <a:p>
                      <a:pPr algn="ctr" rtl="0"/>
                      <a:r>
                        <a:rPr lang="en-US">
                          <a:effectLst/>
                        </a:rPr>
                        <a:t>40%</a:t>
                      </a:r>
                    </a:p>
                  </a:txBody>
                  <a:tcPr marL="0" marR="0" marT="0" marB="0" anchor="ctr"/>
                </a:tc>
                <a:tc>
                  <a:txBody>
                    <a:bodyPr/>
                    <a:lstStyle/>
                    <a:p>
                      <a:pPr algn="ctr" rtl="0"/>
                      <a:r>
                        <a:rPr lang="en-US">
                          <a:effectLst/>
                        </a:rPr>
                        <a:t>42%</a:t>
                      </a:r>
                    </a:p>
                  </a:txBody>
                  <a:tcPr marL="0" marR="0" marT="0" marB="0" anchor="ctr"/>
                </a:tc>
                <a:tc>
                  <a:txBody>
                    <a:bodyPr/>
                    <a:lstStyle/>
                    <a:p>
                      <a:pPr algn="ctr" rtl="0"/>
                      <a:r>
                        <a:rPr lang="en-US">
                          <a:effectLst/>
                        </a:rPr>
                        <a:t>44%</a:t>
                      </a:r>
                    </a:p>
                  </a:txBody>
                  <a:tcPr marL="0" marR="0" marT="0" marB="0" anchor="ctr"/>
                </a:tc>
                <a:tc>
                  <a:txBody>
                    <a:bodyPr/>
                    <a:lstStyle/>
                    <a:p>
                      <a:pPr algn="ctr" rtl="0"/>
                      <a:r>
                        <a:rPr lang="en-US">
                          <a:effectLst/>
                        </a:rPr>
                        <a:t>46%</a:t>
                      </a:r>
                    </a:p>
                  </a:txBody>
                  <a:tcPr marL="0" marR="0" marT="0" marB="0" anchor="ctr"/>
                </a:tc>
                <a:extLst>
                  <a:ext uri="{0D108BD9-81ED-4DB2-BD59-A6C34878D82A}">
                    <a16:rowId xmlns:a16="http://schemas.microsoft.com/office/drawing/2014/main" val="2912620384"/>
                  </a:ext>
                </a:extLst>
              </a:tr>
            </a:tbl>
          </a:graphicData>
        </a:graphic>
      </p:graphicFrame>
      <p:graphicFrame>
        <p:nvGraphicFramePr>
          <p:cNvPr id="11" name="Table 10">
            <a:extLst>
              <a:ext uri="{FF2B5EF4-FFF2-40B4-BE49-F238E27FC236}">
                <a16:creationId xmlns:a16="http://schemas.microsoft.com/office/drawing/2014/main" id="{66C8BA61-17DF-42B2-8B4C-DD8F9112EA10}"/>
              </a:ext>
            </a:extLst>
          </p:cNvPr>
          <p:cNvGraphicFramePr>
            <a:graphicFrameLocks noGrp="1"/>
          </p:cNvGraphicFramePr>
          <p:nvPr>
            <p:extLst>
              <p:ext uri="{D42A27DB-BD31-4B8C-83A1-F6EECF244321}">
                <p14:modId xmlns:p14="http://schemas.microsoft.com/office/powerpoint/2010/main" val="3144967550"/>
              </p:ext>
            </p:extLst>
          </p:nvPr>
        </p:nvGraphicFramePr>
        <p:xfrm>
          <a:off x="389659" y="2779568"/>
          <a:ext cx="11454387" cy="3980407"/>
        </p:xfrm>
        <a:graphic>
          <a:graphicData uri="http://schemas.openxmlformats.org/drawingml/2006/table">
            <a:tbl>
              <a:tblPr firstRow="1" bandRow="1">
                <a:tableStyleId>{5C22544A-7EE6-4342-B048-85BDC9FD1C3A}</a:tableStyleId>
              </a:tblPr>
              <a:tblGrid>
                <a:gridCol w="770659">
                  <a:extLst>
                    <a:ext uri="{9D8B030D-6E8A-4147-A177-3AD203B41FA5}">
                      <a16:colId xmlns:a16="http://schemas.microsoft.com/office/drawing/2014/main" val="2296009870"/>
                    </a:ext>
                  </a:extLst>
                </a:gridCol>
                <a:gridCol w="909204">
                  <a:extLst>
                    <a:ext uri="{9D8B030D-6E8A-4147-A177-3AD203B41FA5}">
                      <a16:colId xmlns:a16="http://schemas.microsoft.com/office/drawing/2014/main" val="1608530219"/>
                    </a:ext>
                  </a:extLst>
                </a:gridCol>
                <a:gridCol w="822613">
                  <a:extLst>
                    <a:ext uri="{9D8B030D-6E8A-4147-A177-3AD203B41FA5}">
                      <a16:colId xmlns:a16="http://schemas.microsoft.com/office/drawing/2014/main" val="1447491026"/>
                    </a:ext>
                  </a:extLst>
                </a:gridCol>
                <a:gridCol w="801199">
                  <a:extLst>
                    <a:ext uri="{9D8B030D-6E8A-4147-A177-3AD203B41FA5}">
                      <a16:colId xmlns:a16="http://schemas.microsoft.com/office/drawing/2014/main" val="2437640533"/>
                    </a:ext>
                  </a:extLst>
                </a:gridCol>
                <a:gridCol w="903309">
                  <a:extLst>
                    <a:ext uri="{9D8B030D-6E8A-4147-A177-3AD203B41FA5}">
                      <a16:colId xmlns:a16="http://schemas.microsoft.com/office/drawing/2014/main" val="274456788"/>
                    </a:ext>
                  </a:extLst>
                </a:gridCol>
                <a:gridCol w="865904">
                  <a:extLst>
                    <a:ext uri="{9D8B030D-6E8A-4147-A177-3AD203B41FA5}">
                      <a16:colId xmlns:a16="http://schemas.microsoft.com/office/drawing/2014/main" val="3877402600"/>
                    </a:ext>
                  </a:extLst>
                </a:gridCol>
                <a:gridCol w="917032">
                  <a:extLst>
                    <a:ext uri="{9D8B030D-6E8A-4147-A177-3AD203B41FA5}">
                      <a16:colId xmlns:a16="http://schemas.microsoft.com/office/drawing/2014/main" val="24773639"/>
                    </a:ext>
                  </a:extLst>
                </a:gridCol>
                <a:gridCol w="848589">
                  <a:extLst>
                    <a:ext uri="{9D8B030D-6E8A-4147-A177-3AD203B41FA5}">
                      <a16:colId xmlns:a16="http://schemas.microsoft.com/office/drawing/2014/main" val="4054825432"/>
                    </a:ext>
                  </a:extLst>
                </a:gridCol>
                <a:gridCol w="810232">
                  <a:extLst>
                    <a:ext uri="{9D8B030D-6E8A-4147-A177-3AD203B41FA5}">
                      <a16:colId xmlns:a16="http://schemas.microsoft.com/office/drawing/2014/main" val="673817360"/>
                    </a:ext>
                  </a:extLst>
                </a:gridCol>
                <a:gridCol w="715185">
                  <a:extLst>
                    <a:ext uri="{9D8B030D-6E8A-4147-A177-3AD203B41FA5}">
                      <a16:colId xmlns:a16="http://schemas.microsoft.com/office/drawing/2014/main" val="4225413776"/>
                    </a:ext>
                  </a:extLst>
                </a:gridCol>
                <a:gridCol w="822613">
                  <a:extLst>
                    <a:ext uri="{9D8B030D-6E8A-4147-A177-3AD203B41FA5}">
                      <a16:colId xmlns:a16="http://schemas.microsoft.com/office/drawing/2014/main" val="3862527284"/>
                    </a:ext>
                  </a:extLst>
                </a:gridCol>
                <a:gridCol w="732696">
                  <a:extLst>
                    <a:ext uri="{9D8B030D-6E8A-4147-A177-3AD203B41FA5}">
                      <a16:colId xmlns:a16="http://schemas.microsoft.com/office/drawing/2014/main" val="2302729098"/>
                    </a:ext>
                  </a:extLst>
                </a:gridCol>
                <a:gridCol w="799397">
                  <a:extLst>
                    <a:ext uri="{9D8B030D-6E8A-4147-A177-3AD203B41FA5}">
                      <a16:colId xmlns:a16="http://schemas.microsoft.com/office/drawing/2014/main" val="545843240"/>
                    </a:ext>
                  </a:extLst>
                </a:gridCol>
                <a:gridCol w="735755">
                  <a:extLst>
                    <a:ext uri="{9D8B030D-6E8A-4147-A177-3AD203B41FA5}">
                      <a16:colId xmlns:a16="http://schemas.microsoft.com/office/drawing/2014/main" val="283836993"/>
                    </a:ext>
                  </a:extLst>
                </a:gridCol>
              </a:tblGrid>
              <a:tr h="184438">
                <a:tc gridSpan="14">
                  <a:txBody>
                    <a:bodyPr/>
                    <a:lstStyle/>
                    <a:p>
                      <a:pPr algn="ctr" rtl="0"/>
                      <a:r>
                        <a:rPr lang="en-US">
                          <a:effectLst/>
                        </a:rPr>
                        <a:t>Closing the Gaps Student Groups Yearly Targets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8904812"/>
                  </a:ext>
                </a:extLst>
              </a:tr>
              <a:tr h="614795">
                <a:tc>
                  <a:txBody>
                    <a:bodyPr/>
                    <a:lstStyle/>
                    <a:p>
                      <a:pPr algn="ctr"/>
                      <a:endParaRPr lang="en-US" sz="1200">
                        <a:effectLst/>
                      </a:endParaRPr>
                    </a:p>
                  </a:txBody>
                  <a:tcPr marL="0" marR="0" marT="0" marB="0" anchor="ctr"/>
                </a:tc>
                <a:tc>
                  <a:txBody>
                    <a:bodyPr/>
                    <a:lstStyle/>
                    <a:p>
                      <a:pPr algn="ctr" rtl="0"/>
                      <a:r>
                        <a:rPr lang="en-US" sz="1200">
                          <a:effectLst/>
                        </a:rPr>
                        <a:t>African American</a:t>
                      </a:r>
                    </a:p>
                  </a:txBody>
                  <a:tcPr marL="0" marR="0" marT="0" marB="0" anchor="ctr"/>
                </a:tc>
                <a:tc>
                  <a:txBody>
                    <a:bodyPr/>
                    <a:lstStyle/>
                    <a:p>
                      <a:pPr algn="ctr" rtl="0"/>
                      <a:r>
                        <a:rPr lang="en-US" sz="1200">
                          <a:effectLst/>
                        </a:rPr>
                        <a:t>Hispanic</a:t>
                      </a:r>
                    </a:p>
                  </a:txBody>
                  <a:tcPr marL="0" marR="0" marT="0" marB="0" anchor="ctr"/>
                </a:tc>
                <a:tc>
                  <a:txBody>
                    <a:bodyPr/>
                    <a:lstStyle/>
                    <a:p>
                      <a:pPr algn="ctr" rtl="0"/>
                      <a:r>
                        <a:rPr lang="en-US" sz="1200">
                          <a:effectLst/>
                        </a:rPr>
                        <a:t>White</a:t>
                      </a:r>
                    </a:p>
                  </a:txBody>
                  <a:tcPr marL="0" marR="0" marT="0" marB="0" anchor="ctr"/>
                </a:tc>
                <a:tc>
                  <a:txBody>
                    <a:bodyPr/>
                    <a:lstStyle/>
                    <a:p>
                      <a:pPr algn="ctr" rtl="0"/>
                      <a:r>
                        <a:rPr lang="en-US" sz="1200">
                          <a:effectLst/>
                        </a:rPr>
                        <a:t>American Indian</a:t>
                      </a:r>
                    </a:p>
                  </a:txBody>
                  <a:tcPr marL="0" marR="0" marT="0" marB="0" anchor="ctr"/>
                </a:tc>
                <a:tc>
                  <a:txBody>
                    <a:bodyPr/>
                    <a:lstStyle/>
                    <a:p>
                      <a:pPr algn="ctr" rtl="0"/>
                      <a:r>
                        <a:rPr lang="en-US" sz="1200">
                          <a:effectLst/>
                        </a:rPr>
                        <a:t>Asian</a:t>
                      </a:r>
                    </a:p>
                  </a:txBody>
                  <a:tcPr marL="0" marR="0" marT="0" marB="0" anchor="ctr"/>
                </a:tc>
                <a:tc>
                  <a:txBody>
                    <a:bodyPr/>
                    <a:lstStyle/>
                    <a:p>
                      <a:pPr algn="ctr" rtl="0"/>
                      <a:r>
                        <a:rPr lang="en-US" sz="1200">
                          <a:effectLst/>
                        </a:rPr>
                        <a:t>Pacific Islander</a:t>
                      </a:r>
                    </a:p>
                  </a:txBody>
                  <a:tcPr marL="0" marR="0" marT="0" marB="0" anchor="ctr"/>
                </a:tc>
                <a:tc>
                  <a:txBody>
                    <a:bodyPr/>
                    <a:lstStyle/>
                    <a:p>
                      <a:pPr algn="ctr" rtl="0"/>
                      <a:r>
                        <a:rPr lang="en-US" sz="1200">
                          <a:effectLst/>
                        </a:rPr>
                        <a:t>Two or More Races</a:t>
                      </a:r>
                    </a:p>
                  </a:txBody>
                  <a:tcPr marL="0" marR="0" marT="0" marB="0" anchor="ctr"/>
                </a:tc>
                <a:tc>
                  <a:txBody>
                    <a:bodyPr/>
                    <a:lstStyle/>
                    <a:p>
                      <a:pPr algn="ctr" rtl="0"/>
                      <a:r>
                        <a:rPr lang="en-US" sz="1200">
                          <a:effectLst/>
                        </a:rPr>
                        <a:t>Special Ed</a:t>
                      </a:r>
                    </a:p>
                  </a:txBody>
                  <a:tcPr marL="0" marR="0" marT="0" marB="0" anchor="ctr"/>
                </a:tc>
                <a:tc>
                  <a:txBody>
                    <a:bodyPr/>
                    <a:lstStyle/>
                    <a:p>
                      <a:pPr algn="ctr" rtl="0"/>
                      <a:r>
                        <a:rPr lang="en-US" sz="1200">
                          <a:effectLst/>
                        </a:rPr>
                        <a:t>Eco. </a:t>
                      </a:r>
                      <a:r>
                        <a:rPr lang="en-US" sz="1200" err="1">
                          <a:effectLst/>
                        </a:rPr>
                        <a:t>Disadv</a:t>
                      </a:r>
                      <a:r>
                        <a:rPr lang="en-US" sz="1200">
                          <a:effectLst/>
                        </a:rPr>
                        <a:t>.</a:t>
                      </a:r>
                    </a:p>
                  </a:txBody>
                  <a:tcPr marL="0" marR="0" marT="0" marB="0" anchor="ctr"/>
                </a:tc>
                <a:tc>
                  <a:txBody>
                    <a:bodyPr/>
                    <a:lstStyle/>
                    <a:p>
                      <a:pPr algn="ctr" rtl="0"/>
                      <a:r>
                        <a:rPr lang="en-US" sz="1200">
                          <a:effectLst/>
                        </a:rPr>
                        <a:t>Special  Ed (Former)</a:t>
                      </a:r>
                    </a:p>
                  </a:txBody>
                  <a:tcPr marL="0" marR="0" marT="0" marB="0" anchor="ctr"/>
                </a:tc>
                <a:tc>
                  <a:txBody>
                    <a:bodyPr/>
                    <a:lstStyle/>
                    <a:p>
                      <a:pPr algn="ctr" rtl="0"/>
                      <a:r>
                        <a:rPr lang="en-US" sz="1200">
                          <a:effectLst/>
                        </a:rPr>
                        <a:t>EL</a:t>
                      </a:r>
                    </a:p>
                  </a:txBody>
                  <a:tcPr marL="0" marR="0" marT="0" marB="0" anchor="ctr"/>
                </a:tc>
                <a:tc>
                  <a:txBody>
                    <a:bodyPr/>
                    <a:lstStyle/>
                    <a:p>
                      <a:pPr algn="ctr" rtl="0"/>
                      <a:r>
                        <a:rPr lang="en-US" sz="1200">
                          <a:effectLst/>
                        </a:rPr>
                        <a:t>Cont. Enrolled</a:t>
                      </a:r>
                    </a:p>
                  </a:txBody>
                  <a:tcPr marL="0" marR="0" marT="0" marB="0" anchor="ctr"/>
                </a:tc>
                <a:tc>
                  <a:txBody>
                    <a:bodyPr/>
                    <a:lstStyle/>
                    <a:p>
                      <a:pPr algn="ctr" rtl="0"/>
                      <a:r>
                        <a:rPr lang="en-US" sz="1200">
                          <a:effectLst/>
                        </a:rPr>
                        <a:t>Non-Cont. Enrolled</a:t>
                      </a:r>
                    </a:p>
                  </a:txBody>
                  <a:tcPr marL="0" marR="0" marT="0" marB="0" anchor="ctr"/>
                </a:tc>
                <a:extLst>
                  <a:ext uri="{0D108BD9-81ED-4DB2-BD59-A6C34878D82A}">
                    <a16:rowId xmlns:a16="http://schemas.microsoft.com/office/drawing/2014/main" val="2428843643"/>
                  </a:ext>
                </a:extLst>
              </a:tr>
              <a:tr h="467590">
                <a:tc>
                  <a:txBody>
                    <a:bodyPr/>
                    <a:lstStyle/>
                    <a:p>
                      <a:pPr algn="ctr" rtl="0"/>
                      <a:r>
                        <a:rPr lang="en-US" sz="1200">
                          <a:effectLst/>
                        </a:rPr>
                        <a:t>2019</a:t>
                      </a:r>
                    </a:p>
                  </a:txBody>
                  <a:tcPr marL="0" marR="0" marT="0" marB="0" anchor="ctr"/>
                </a:tc>
                <a:tc>
                  <a:txBody>
                    <a:bodyPr/>
                    <a:lstStyle/>
                    <a:p>
                      <a:pPr algn="ctr" rtl="0"/>
                      <a:r>
                        <a:rPr lang="en-US" sz="1200">
                          <a:effectLst/>
                        </a:rPr>
                        <a:t>21%</a:t>
                      </a:r>
                    </a:p>
                  </a:txBody>
                  <a:tcPr marL="0" marR="0" marT="0" marB="0" anchor="ctr"/>
                </a:tc>
                <a:tc>
                  <a:txBody>
                    <a:bodyPr/>
                    <a:lstStyle/>
                    <a:p>
                      <a:pPr algn="ctr" rtl="0"/>
                      <a:r>
                        <a:rPr lang="en-US" sz="1200">
                          <a:effectLst/>
                        </a:rPr>
                        <a:t>35%</a:t>
                      </a:r>
                    </a:p>
                  </a:txBody>
                  <a:tcPr marL="0" marR="0" marT="0" marB="0" anchor="ctr"/>
                </a:tc>
                <a:tc>
                  <a:txBody>
                    <a:bodyPr/>
                    <a:lstStyle/>
                    <a:p>
                      <a:pPr algn="ctr" rtl="0"/>
                      <a:r>
                        <a:rPr lang="en-US" sz="1200">
                          <a:effectLst/>
                        </a:rPr>
                        <a:t>46%</a:t>
                      </a:r>
                    </a:p>
                  </a:txBody>
                  <a:tcPr marL="0" marR="0" marT="0" marB="0" anchor="ctr"/>
                </a:tc>
                <a:tc>
                  <a:txBody>
                    <a:bodyPr/>
                    <a:lstStyle/>
                    <a:p>
                      <a:pPr algn="ctr" rtl="0"/>
                      <a:r>
                        <a:rPr lang="en-US" sz="1200">
                          <a:effectLst/>
                        </a:rPr>
                        <a:t>*</a:t>
                      </a:r>
                    </a:p>
                  </a:txBody>
                  <a:tcPr marL="0" marR="0" marT="0" marB="0" anchor="ctr"/>
                </a:tc>
                <a:tc>
                  <a:txBody>
                    <a:bodyPr/>
                    <a:lstStyle/>
                    <a:p>
                      <a:pPr algn="ctr" rtl="0"/>
                      <a:r>
                        <a:rPr lang="en-US" sz="1200">
                          <a:effectLst/>
                        </a:rPr>
                        <a:t>*</a:t>
                      </a:r>
                    </a:p>
                  </a:txBody>
                  <a:tcPr marL="0" marR="0" marT="0" marB="0" anchor="ctr"/>
                </a:tc>
                <a:tc>
                  <a:txBody>
                    <a:bodyPr/>
                    <a:lstStyle/>
                    <a:p>
                      <a:pPr algn="ctr" rtl="0"/>
                      <a:endParaRPr lang="en-US" sz="1200">
                        <a:effectLst/>
                      </a:endParaRPr>
                    </a:p>
                  </a:txBody>
                  <a:tcPr marL="0" marR="0" marT="0" marB="0" anchor="ctr"/>
                </a:tc>
                <a:tc>
                  <a:txBody>
                    <a:bodyPr/>
                    <a:lstStyle/>
                    <a:p>
                      <a:pPr algn="ctr" rtl="0"/>
                      <a:r>
                        <a:rPr lang="en-US" sz="1200">
                          <a:effectLst/>
                        </a:rPr>
                        <a:t>36%</a:t>
                      </a:r>
                    </a:p>
                  </a:txBody>
                  <a:tcPr marL="0" marR="0" marT="0" marB="0" anchor="ctr"/>
                </a:tc>
                <a:tc>
                  <a:txBody>
                    <a:bodyPr/>
                    <a:lstStyle/>
                    <a:p>
                      <a:pPr algn="ctr" rtl="0"/>
                      <a:r>
                        <a:rPr lang="en-US" sz="1200">
                          <a:effectLst/>
                        </a:rPr>
                        <a:t>14%</a:t>
                      </a:r>
                    </a:p>
                  </a:txBody>
                  <a:tcPr marL="0" marR="0" marT="0" marB="0" anchor="ctr"/>
                </a:tc>
                <a:tc>
                  <a:txBody>
                    <a:bodyPr/>
                    <a:lstStyle/>
                    <a:p>
                      <a:pPr algn="ctr" rtl="0"/>
                      <a:r>
                        <a:rPr lang="en-US" sz="1200">
                          <a:effectLst/>
                        </a:rPr>
                        <a:t>28%</a:t>
                      </a:r>
                    </a:p>
                  </a:txBody>
                  <a:tcPr marL="0" marR="0" marT="0" marB="0" anchor="ctr"/>
                </a:tc>
                <a:tc>
                  <a:txBody>
                    <a:bodyPr/>
                    <a:lstStyle/>
                    <a:p>
                      <a:pPr algn="ctr" rtl="0"/>
                      <a:r>
                        <a:rPr lang="en-US" sz="1200">
                          <a:effectLst/>
                        </a:rPr>
                        <a:t>45%</a:t>
                      </a:r>
                    </a:p>
                  </a:txBody>
                  <a:tcPr marL="0" marR="0" marT="0" marB="0" anchor="ctr"/>
                </a:tc>
                <a:tc>
                  <a:txBody>
                    <a:bodyPr/>
                    <a:lstStyle/>
                    <a:p>
                      <a:pPr algn="ctr" rtl="0"/>
                      <a:r>
                        <a:rPr lang="en-US" sz="1200">
                          <a:effectLst/>
                        </a:rPr>
                        <a:t>30%</a:t>
                      </a:r>
                    </a:p>
                  </a:txBody>
                  <a:tcPr marL="0" marR="0" marT="0" marB="0" anchor="ctr"/>
                </a:tc>
                <a:tc>
                  <a:txBody>
                    <a:bodyPr/>
                    <a:lstStyle/>
                    <a:p>
                      <a:pPr algn="ctr" rtl="0"/>
                      <a:r>
                        <a:rPr lang="en-US" sz="1200">
                          <a:effectLst/>
                        </a:rPr>
                        <a:t>40%</a:t>
                      </a:r>
                    </a:p>
                  </a:txBody>
                  <a:tcPr marL="0" marR="0" marT="0" marB="0" anchor="ctr"/>
                </a:tc>
                <a:tc>
                  <a:txBody>
                    <a:bodyPr/>
                    <a:lstStyle/>
                    <a:p>
                      <a:pPr algn="ctr" rtl="0"/>
                      <a:r>
                        <a:rPr lang="en-US" sz="1200">
                          <a:effectLst/>
                        </a:rPr>
                        <a:t>32%</a:t>
                      </a:r>
                    </a:p>
                  </a:txBody>
                  <a:tcPr marL="0" marR="0" marT="0" marB="0" anchor="ctr"/>
                </a:tc>
                <a:extLst>
                  <a:ext uri="{0D108BD9-81ED-4DB2-BD59-A6C34878D82A}">
                    <a16:rowId xmlns:a16="http://schemas.microsoft.com/office/drawing/2014/main" val="2266466983"/>
                  </a:ext>
                </a:extLst>
              </a:tr>
              <a:tr h="502227">
                <a:tc>
                  <a:txBody>
                    <a:bodyPr/>
                    <a:lstStyle/>
                    <a:p>
                      <a:pPr algn="ctr" rtl="0"/>
                      <a:r>
                        <a:rPr lang="en-US" sz="1200">
                          <a:effectLst/>
                        </a:rPr>
                        <a:t>2020</a:t>
                      </a:r>
                    </a:p>
                  </a:txBody>
                  <a:tcPr marL="0" marR="0" marT="0" marB="0" anchor="ctr"/>
                </a:tc>
                <a:tc>
                  <a:txBody>
                    <a:bodyPr/>
                    <a:lstStyle/>
                    <a:p>
                      <a:pPr algn="ctr" rtl="0"/>
                      <a:r>
                        <a:rPr lang="en-US" sz="1200">
                          <a:effectLst/>
                        </a:rPr>
                        <a:t>22%</a:t>
                      </a:r>
                    </a:p>
                  </a:txBody>
                  <a:tcPr marL="0" marR="0" marT="0" marB="0" anchor="ctr"/>
                </a:tc>
                <a:tc>
                  <a:txBody>
                    <a:bodyPr/>
                    <a:lstStyle/>
                    <a:p>
                      <a:pPr algn="ctr" rtl="0"/>
                      <a:r>
                        <a:rPr lang="en-US" sz="1200">
                          <a:effectLst/>
                        </a:rPr>
                        <a:t>36%</a:t>
                      </a:r>
                    </a:p>
                  </a:txBody>
                  <a:tcPr marL="0" marR="0" marT="0" marB="0" anchor="ctr"/>
                </a:tc>
                <a:tc>
                  <a:txBody>
                    <a:bodyPr/>
                    <a:lstStyle/>
                    <a:p>
                      <a:pPr algn="ctr" rtl="0"/>
                      <a:r>
                        <a:rPr lang="en-US" sz="1200">
                          <a:effectLst/>
                        </a:rPr>
                        <a:t>47%</a:t>
                      </a:r>
                    </a:p>
                  </a:txBody>
                  <a:tcPr marL="0" marR="0" marT="0" marB="0" anchor="ctr"/>
                </a:tc>
                <a:tc>
                  <a:txBody>
                    <a:bodyPr/>
                    <a:lstStyle/>
                    <a:p>
                      <a:pPr algn="ctr" rtl="0"/>
                      <a:r>
                        <a:rPr lang="en-US" sz="1200">
                          <a:effectLst/>
                        </a:rPr>
                        <a:t>*</a:t>
                      </a:r>
                    </a:p>
                  </a:txBody>
                  <a:tcPr marL="0" marR="0" marT="0" marB="0" anchor="ctr"/>
                </a:tc>
                <a:tc>
                  <a:txBody>
                    <a:bodyPr/>
                    <a:lstStyle/>
                    <a:p>
                      <a:pPr algn="ctr" rtl="0"/>
                      <a:r>
                        <a:rPr lang="en-US" sz="1200">
                          <a:effectLst/>
                        </a:rPr>
                        <a:t>*</a:t>
                      </a:r>
                    </a:p>
                  </a:txBody>
                  <a:tcPr marL="0" marR="0" marT="0" marB="0" anchor="ctr"/>
                </a:tc>
                <a:tc>
                  <a:txBody>
                    <a:bodyPr/>
                    <a:lstStyle/>
                    <a:p>
                      <a:pPr algn="ctr" rtl="0"/>
                      <a:endParaRPr lang="en-US" sz="1200">
                        <a:effectLst/>
                      </a:endParaRPr>
                    </a:p>
                  </a:txBody>
                  <a:tcPr marL="0" marR="0" marT="0" marB="0" anchor="ctr"/>
                </a:tc>
                <a:tc>
                  <a:txBody>
                    <a:bodyPr/>
                    <a:lstStyle/>
                    <a:p>
                      <a:pPr algn="ctr" rtl="0"/>
                      <a:r>
                        <a:rPr lang="en-US" sz="1200">
                          <a:effectLst/>
                        </a:rPr>
                        <a:t>37%</a:t>
                      </a:r>
                    </a:p>
                  </a:txBody>
                  <a:tcPr marL="0" marR="0" marT="0" marB="0" anchor="ctr"/>
                </a:tc>
                <a:tc>
                  <a:txBody>
                    <a:bodyPr/>
                    <a:lstStyle/>
                    <a:p>
                      <a:pPr algn="ctr" rtl="0"/>
                      <a:r>
                        <a:rPr lang="en-US" sz="1200">
                          <a:effectLst/>
                        </a:rPr>
                        <a:t>15%</a:t>
                      </a:r>
                    </a:p>
                  </a:txBody>
                  <a:tcPr marL="0" marR="0" marT="0" marB="0" anchor="ctr"/>
                </a:tc>
                <a:tc>
                  <a:txBody>
                    <a:bodyPr/>
                    <a:lstStyle/>
                    <a:p>
                      <a:pPr algn="ctr" rtl="0"/>
                      <a:r>
                        <a:rPr lang="en-US" sz="1200">
                          <a:effectLst/>
                        </a:rPr>
                        <a:t>29%</a:t>
                      </a:r>
                    </a:p>
                  </a:txBody>
                  <a:tcPr marL="0" marR="0" marT="0" marB="0" anchor="ctr"/>
                </a:tc>
                <a:tc>
                  <a:txBody>
                    <a:bodyPr/>
                    <a:lstStyle/>
                    <a:p>
                      <a:pPr algn="ctr" rtl="0"/>
                      <a:r>
                        <a:rPr lang="en-US" sz="1200">
                          <a:effectLst/>
                        </a:rPr>
                        <a:t>46%</a:t>
                      </a:r>
                    </a:p>
                  </a:txBody>
                  <a:tcPr marL="0" marR="0" marT="0" marB="0" anchor="ctr"/>
                </a:tc>
                <a:tc>
                  <a:txBody>
                    <a:bodyPr/>
                    <a:lstStyle/>
                    <a:p>
                      <a:pPr algn="ctr" rtl="0"/>
                      <a:r>
                        <a:rPr lang="en-US" sz="1200">
                          <a:effectLst/>
                        </a:rPr>
                        <a:t>31%</a:t>
                      </a:r>
                    </a:p>
                  </a:txBody>
                  <a:tcPr marL="0" marR="0" marT="0" marB="0" anchor="ctr"/>
                </a:tc>
                <a:tc>
                  <a:txBody>
                    <a:bodyPr/>
                    <a:lstStyle/>
                    <a:p>
                      <a:pPr algn="ctr" rtl="0"/>
                      <a:r>
                        <a:rPr lang="en-US" sz="1200">
                          <a:effectLst/>
                        </a:rPr>
                        <a:t>41%</a:t>
                      </a:r>
                    </a:p>
                  </a:txBody>
                  <a:tcPr marL="0" marR="0" marT="0" marB="0" anchor="ctr"/>
                </a:tc>
                <a:tc>
                  <a:txBody>
                    <a:bodyPr/>
                    <a:lstStyle/>
                    <a:p>
                      <a:pPr algn="ctr" rtl="0"/>
                      <a:r>
                        <a:rPr lang="en-US" sz="1200">
                          <a:effectLst/>
                        </a:rPr>
                        <a:t>33%</a:t>
                      </a:r>
                    </a:p>
                  </a:txBody>
                  <a:tcPr marL="0" marR="0" marT="0" marB="0" anchor="ctr"/>
                </a:tc>
                <a:extLst>
                  <a:ext uri="{0D108BD9-81ED-4DB2-BD59-A6C34878D82A}">
                    <a16:rowId xmlns:a16="http://schemas.microsoft.com/office/drawing/2014/main" val="963423708"/>
                  </a:ext>
                </a:extLst>
              </a:tr>
              <a:tr h="519545">
                <a:tc>
                  <a:txBody>
                    <a:bodyPr/>
                    <a:lstStyle/>
                    <a:p>
                      <a:pPr algn="ctr" rtl="0"/>
                      <a:r>
                        <a:rPr lang="en-US" sz="1200">
                          <a:effectLst/>
                        </a:rPr>
                        <a:t>2021</a:t>
                      </a:r>
                    </a:p>
                  </a:txBody>
                  <a:tcPr marL="0" marR="0" marT="0" marB="0" anchor="ctr"/>
                </a:tc>
                <a:tc>
                  <a:txBody>
                    <a:bodyPr/>
                    <a:lstStyle/>
                    <a:p>
                      <a:pPr algn="ctr" rtl="0"/>
                      <a:r>
                        <a:rPr lang="en-US" sz="1200">
                          <a:effectLst/>
                        </a:rPr>
                        <a:t>23%</a:t>
                      </a:r>
                    </a:p>
                  </a:txBody>
                  <a:tcPr marL="0" marR="0" marT="0" marB="0" anchor="ctr"/>
                </a:tc>
                <a:tc>
                  <a:txBody>
                    <a:bodyPr/>
                    <a:lstStyle/>
                    <a:p>
                      <a:pPr algn="ctr" rtl="0"/>
                      <a:r>
                        <a:rPr lang="en-US" sz="1200">
                          <a:effectLst/>
                        </a:rPr>
                        <a:t>37%</a:t>
                      </a:r>
                    </a:p>
                  </a:txBody>
                  <a:tcPr marL="0" marR="0" marT="0" marB="0" anchor="ctr"/>
                </a:tc>
                <a:tc>
                  <a:txBody>
                    <a:bodyPr/>
                    <a:lstStyle/>
                    <a:p>
                      <a:pPr algn="ctr" rtl="0"/>
                      <a:r>
                        <a:rPr lang="en-US" sz="1200">
                          <a:effectLst/>
                        </a:rPr>
                        <a:t>48%</a:t>
                      </a:r>
                    </a:p>
                  </a:txBody>
                  <a:tcPr marL="0" marR="0" marT="0" marB="0" anchor="ctr"/>
                </a:tc>
                <a:tc>
                  <a:txBody>
                    <a:bodyPr/>
                    <a:lstStyle/>
                    <a:p>
                      <a:pPr algn="ctr" rtl="0"/>
                      <a:r>
                        <a:rPr lang="en-US" sz="1200">
                          <a:effectLst/>
                        </a:rPr>
                        <a:t>*</a:t>
                      </a:r>
                    </a:p>
                  </a:txBody>
                  <a:tcPr marL="0" marR="0" marT="0" marB="0" anchor="ctr"/>
                </a:tc>
                <a:tc>
                  <a:txBody>
                    <a:bodyPr/>
                    <a:lstStyle/>
                    <a:p>
                      <a:pPr algn="ctr" rtl="0"/>
                      <a:r>
                        <a:rPr lang="en-US" sz="1200">
                          <a:effectLst/>
                        </a:rPr>
                        <a:t>*</a:t>
                      </a:r>
                    </a:p>
                  </a:txBody>
                  <a:tcPr marL="0" marR="0" marT="0" marB="0" anchor="ctr"/>
                </a:tc>
                <a:tc>
                  <a:txBody>
                    <a:bodyPr/>
                    <a:lstStyle/>
                    <a:p>
                      <a:pPr algn="ctr" rtl="0"/>
                      <a:endParaRPr lang="en-US" sz="1200">
                        <a:effectLst/>
                      </a:endParaRPr>
                    </a:p>
                  </a:txBody>
                  <a:tcPr marL="0" marR="0" marT="0" marB="0" anchor="ctr"/>
                </a:tc>
                <a:tc>
                  <a:txBody>
                    <a:bodyPr/>
                    <a:lstStyle/>
                    <a:p>
                      <a:pPr algn="ctr" rtl="0"/>
                      <a:r>
                        <a:rPr lang="en-US" sz="1200">
                          <a:effectLst/>
                        </a:rPr>
                        <a:t>38%</a:t>
                      </a:r>
                    </a:p>
                  </a:txBody>
                  <a:tcPr marL="0" marR="0" marT="0" marB="0" anchor="ctr"/>
                </a:tc>
                <a:tc>
                  <a:txBody>
                    <a:bodyPr/>
                    <a:lstStyle/>
                    <a:p>
                      <a:pPr algn="ctr" rtl="0"/>
                      <a:r>
                        <a:rPr lang="en-US" sz="1200">
                          <a:effectLst/>
                        </a:rPr>
                        <a:t>16%</a:t>
                      </a:r>
                    </a:p>
                  </a:txBody>
                  <a:tcPr marL="0" marR="0" marT="0" marB="0" anchor="ctr"/>
                </a:tc>
                <a:tc>
                  <a:txBody>
                    <a:bodyPr/>
                    <a:lstStyle/>
                    <a:p>
                      <a:pPr algn="ctr" rtl="0"/>
                      <a:r>
                        <a:rPr lang="en-US" sz="1200">
                          <a:effectLst/>
                        </a:rPr>
                        <a:t>30%</a:t>
                      </a:r>
                    </a:p>
                  </a:txBody>
                  <a:tcPr marL="0" marR="0" marT="0" marB="0" anchor="ctr"/>
                </a:tc>
                <a:tc>
                  <a:txBody>
                    <a:bodyPr/>
                    <a:lstStyle/>
                    <a:p>
                      <a:pPr algn="ctr" rtl="0"/>
                      <a:r>
                        <a:rPr lang="en-US" sz="1200">
                          <a:effectLst/>
                        </a:rPr>
                        <a:t>47%</a:t>
                      </a:r>
                    </a:p>
                  </a:txBody>
                  <a:tcPr marL="0" marR="0" marT="0" marB="0" anchor="ctr"/>
                </a:tc>
                <a:tc>
                  <a:txBody>
                    <a:bodyPr/>
                    <a:lstStyle/>
                    <a:p>
                      <a:pPr algn="ctr" rtl="0"/>
                      <a:r>
                        <a:rPr lang="en-US" sz="1200">
                          <a:effectLst/>
                        </a:rPr>
                        <a:t>32%</a:t>
                      </a:r>
                    </a:p>
                  </a:txBody>
                  <a:tcPr marL="0" marR="0" marT="0" marB="0" anchor="ctr"/>
                </a:tc>
                <a:tc>
                  <a:txBody>
                    <a:bodyPr/>
                    <a:lstStyle/>
                    <a:p>
                      <a:pPr algn="ctr" rtl="0"/>
                      <a:r>
                        <a:rPr lang="en-US" sz="1200">
                          <a:effectLst/>
                        </a:rPr>
                        <a:t>42%</a:t>
                      </a:r>
                    </a:p>
                  </a:txBody>
                  <a:tcPr marL="0" marR="0" marT="0" marB="0" anchor="ctr"/>
                </a:tc>
                <a:tc>
                  <a:txBody>
                    <a:bodyPr/>
                    <a:lstStyle/>
                    <a:p>
                      <a:pPr algn="ctr" rtl="0"/>
                      <a:r>
                        <a:rPr lang="en-US" sz="1200">
                          <a:effectLst/>
                        </a:rPr>
                        <a:t>34%</a:t>
                      </a:r>
                    </a:p>
                  </a:txBody>
                  <a:tcPr marL="0" marR="0" marT="0" marB="0" anchor="ctr"/>
                </a:tc>
                <a:extLst>
                  <a:ext uri="{0D108BD9-81ED-4DB2-BD59-A6C34878D82A}">
                    <a16:rowId xmlns:a16="http://schemas.microsoft.com/office/drawing/2014/main" val="274172203"/>
                  </a:ext>
                </a:extLst>
              </a:tr>
              <a:tr h="528204">
                <a:tc>
                  <a:txBody>
                    <a:bodyPr/>
                    <a:lstStyle/>
                    <a:p>
                      <a:pPr algn="ctr" rtl="0"/>
                      <a:r>
                        <a:rPr lang="en-US" sz="1200">
                          <a:effectLst/>
                        </a:rPr>
                        <a:t>2022</a:t>
                      </a:r>
                    </a:p>
                  </a:txBody>
                  <a:tcPr marL="0" marR="0" marT="0" marB="0" anchor="ctr"/>
                </a:tc>
                <a:tc>
                  <a:txBody>
                    <a:bodyPr/>
                    <a:lstStyle/>
                    <a:p>
                      <a:pPr algn="ctr" rtl="0"/>
                      <a:r>
                        <a:rPr lang="en-US" sz="1200">
                          <a:effectLst/>
                        </a:rPr>
                        <a:t>25%</a:t>
                      </a:r>
                    </a:p>
                  </a:txBody>
                  <a:tcPr marL="0" marR="0" marT="0" marB="0" anchor="ctr"/>
                </a:tc>
                <a:tc>
                  <a:txBody>
                    <a:bodyPr/>
                    <a:lstStyle/>
                    <a:p>
                      <a:pPr algn="ctr" rtl="0"/>
                      <a:r>
                        <a:rPr lang="en-US" sz="1200">
                          <a:effectLst/>
                        </a:rPr>
                        <a:t>39%</a:t>
                      </a:r>
                    </a:p>
                  </a:txBody>
                  <a:tcPr marL="0" marR="0" marT="0" marB="0" anchor="ctr"/>
                </a:tc>
                <a:tc>
                  <a:txBody>
                    <a:bodyPr/>
                    <a:lstStyle/>
                    <a:p>
                      <a:pPr algn="ctr" rtl="0"/>
                      <a:r>
                        <a:rPr lang="en-US" sz="1200">
                          <a:effectLst/>
                        </a:rPr>
                        <a:t>50%</a:t>
                      </a:r>
                    </a:p>
                  </a:txBody>
                  <a:tcPr marL="0" marR="0" marT="0" marB="0" anchor="ctr"/>
                </a:tc>
                <a:tc>
                  <a:txBody>
                    <a:bodyPr/>
                    <a:lstStyle/>
                    <a:p>
                      <a:pPr algn="ctr" rtl="0"/>
                      <a:r>
                        <a:rPr lang="en-US" sz="1200">
                          <a:effectLst/>
                        </a:rPr>
                        <a:t>*</a:t>
                      </a:r>
                    </a:p>
                  </a:txBody>
                  <a:tcPr marL="0" marR="0" marT="0" marB="0" anchor="ctr"/>
                </a:tc>
                <a:tc>
                  <a:txBody>
                    <a:bodyPr/>
                    <a:lstStyle/>
                    <a:p>
                      <a:pPr algn="ctr" rtl="0"/>
                      <a:r>
                        <a:rPr lang="en-US" sz="1200">
                          <a:effectLst/>
                        </a:rPr>
                        <a:t>*</a:t>
                      </a:r>
                    </a:p>
                  </a:txBody>
                  <a:tcPr marL="0" marR="0" marT="0" marB="0" anchor="ctr"/>
                </a:tc>
                <a:tc>
                  <a:txBody>
                    <a:bodyPr/>
                    <a:lstStyle/>
                    <a:p>
                      <a:pPr algn="ctr" rtl="0"/>
                      <a:endParaRPr lang="en-US" sz="1200">
                        <a:effectLst/>
                      </a:endParaRPr>
                    </a:p>
                  </a:txBody>
                  <a:tcPr marL="0" marR="0" marT="0" marB="0" anchor="ctr"/>
                </a:tc>
                <a:tc>
                  <a:txBody>
                    <a:bodyPr/>
                    <a:lstStyle/>
                    <a:p>
                      <a:pPr algn="ctr" rtl="0"/>
                      <a:r>
                        <a:rPr lang="en-US" sz="1200">
                          <a:effectLst/>
                        </a:rPr>
                        <a:t>40%</a:t>
                      </a:r>
                    </a:p>
                  </a:txBody>
                  <a:tcPr marL="0" marR="0" marT="0" marB="0" anchor="ctr"/>
                </a:tc>
                <a:tc>
                  <a:txBody>
                    <a:bodyPr/>
                    <a:lstStyle/>
                    <a:p>
                      <a:pPr algn="ctr" rtl="0"/>
                      <a:r>
                        <a:rPr lang="en-US" sz="1200">
                          <a:effectLst/>
                        </a:rPr>
                        <a:t>18%</a:t>
                      </a:r>
                    </a:p>
                  </a:txBody>
                  <a:tcPr marL="0" marR="0" marT="0" marB="0" anchor="ctr"/>
                </a:tc>
                <a:tc>
                  <a:txBody>
                    <a:bodyPr/>
                    <a:lstStyle/>
                    <a:p>
                      <a:pPr algn="ctr" rtl="0"/>
                      <a:r>
                        <a:rPr lang="en-US" sz="1200">
                          <a:effectLst/>
                        </a:rPr>
                        <a:t>32%</a:t>
                      </a:r>
                    </a:p>
                  </a:txBody>
                  <a:tcPr marL="0" marR="0" marT="0" marB="0" anchor="ctr"/>
                </a:tc>
                <a:tc>
                  <a:txBody>
                    <a:bodyPr/>
                    <a:lstStyle/>
                    <a:p>
                      <a:pPr algn="ctr" rtl="0"/>
                      <a:r>
                        <a:rPr lang="en-US" sz="1200">
                          <a:effectLst/>
                        </a:rPr>
                        <a:t>49%</a:t>
                      </a:r>
                    </a:p>
                  </a:txBody>
                  <a:tcPr marL="0" marR="0" marT="0" marB="0" anchor="ctr"/>
                </a:tc>
                <a:tc>
                  <a:txBody>
                    <a:bodyPr/>
                    <a:lstStyle/>
                    <a:p>
                      <a:pPr algn="ctr" rtl="0"/>
                      <a:r>
                        <a:rPr lang="en-US" sz="1200">
                          <a:effectLst/>
                        </a:rPr>
                        <a:t>34%</a:t>
                      </a:r>
                    </a:p>
                  </a:txBody>
                  <a:tcPr marL="0" marR="0" marT="0" marB="0" anchor="ctr"/>
                </a:tc>
                <a:tc>
                  <a:txBody>
                    <a:bodyPr/>
                    <a:lstStyle/>
                    <a:p>
                      <a:pPr algn="ctr" rtl="0"/>
                      <a:r>
                        <a:rPr lang="en-US" sz="1200">
                          <a:effectLst/>
                        </a:rPr>
                        <a:t>44%</a:t>
                      </a:r>
                    </a:p>
                  </a:txBody>
                  <a:tcPr marL="0" marR="0" marT="0" marB="0" anchor="ctr"/>
                </a:tc>
                <a:tc>
                  <a:txBody>
                    <a:bodyPr/>
                    <a:lstStyle/>
                    <a:p>
                      <a:pPr algn="ctr" rtl="0"/>
                      <a:r>
                        <a:rPr lang="en-US" sz="1200">
                          <a:effectLst/>
                        </a:rPr>
                        <a:t>36%</a:t>
                      </a:r>
                    </a:p>
                  </a:txBody>
                  <a:tcPr marL="0" marR="0" marT="0" marB="0" anchor="ctr"/>
                </a:tc>
                <a:extLst>
                  <a:ext uri="{0D108BD9-81ED-4DB2-BD59-A6C34878D82A}">
                    <a16:rowId xmlns:a16="http://schemas.microsoft.com/office/drawing/2014/main" val="4107362002"/>
                  </a:ext>
                </a:extLst>
              </a:tr>
              <a:tr h="554181">
                <a:tc>
                  <a:txBody>
                    <a:bodyPr/>
                    <a:lstStyle/>
                    <a:p>
                      <a:pPr algn="ctr" rtl="0"/>
                      <a:r>
                        <a:rPr lang="en-US" sz="1200">
                          <a:effectLst/>
                        </a:rPr>
                        <a:t>2023</a:t>
                      </a:r>
                    </a:p>
                  </a:txBody>
                  <a:tcPr marL="0" marR="0" marT="0" marB="0" anchor="ctr"/>
                </a:tc>
                <a:tc>
                  <a:txBody>
                    <a:bodyPr/>
                    <a:lstStyle/>
                    <a:p>
                      <a:pPr algn="ctr" rtl="0"/>
                      <a:r>
                        <a:rPr lang="en-US" sz="1200">
                          <a:effectLst/>
                        </a:rPr>
                        <a:t>27%</a:t>
                      </a:r>
                    </a:p>
                  </a:txBody>
                  <a:tcPr marL="0" marR="0" marT="0" marB="0" anchor="ctr"/>
                </a:tc>
                <a:tc>
                  <a:txBody>
                    <a:bodyPr/>
                    <a:lstStyle/>
                    <a:p>
                      <a:pPr algn="ctr" rtl="0"/>
                      <a:r>
                        <a:rPr lang="en-US" sz="1200">
                          <a:effectLst/>
                        </a:rPr>
                        <a:t>41%</a:t>
                      </a:r>
                    </a:p>
                  </a:txBody>
                  <a:tcPr marL="0" marR="0" marT="0" marB="0" anchor="ctr"/>
                </a:tc>
                <a:tc>
                  <a:txBody>
                    <a:bodyPr/>
                    <a:lstStyle/>
                    <a:p>
                      <a:pPr algn="ctr" rtl="0"/>
                      <a:r>
                        <a:rPr lang="en-US" sz="1200">
                          <a:effectLst/>
                        </a:rPr>
                        <a:t>52%</a:t>
                      </a:r>
                    </a:p>
                  </a:txBody>
                  <a:tcPr marL="0" marR="0" marT="0" marB="0" anchor="ctr"/>
                </a:tc>
                <a:tc>
                  <a:txBody>
                    <a:bodyPr/>
                    <a:lstStyle/>
                    <a:p>
                      <a:pPr algn="ctr" rtl="0"/>
                      <a:r>
                        <a:rPr lang="en-US" sz="1200">
                          <a:effectLst/>
                        </a:rPr>
                        <a:t>*</a:t>
                      </a:r>
                    </a:p>
                  </a:txBody>
                  <a:tcPr marL="0" marR="0" marT="0" marB="0" anchor="ctr"/>
                </a:tc>
                <a:tc>
                  <a:txBody>
                    <a:bodyPr/>
                    <a:lstStyle/>
                    <a:p>
                      <a:pPr algn="ctr" rtl="0"/>
                      <a:r>
                        <a:rPr lang="en-US" sz="1200">
                          <a:effectLst/>
                        </a:rPr>
                        <a:t>*</a:t>
                      </a:r>
                    </a:p>
                  </a:txBody>
                  <a:tcPr marL="0" marR="0" marT="0" marB="0" anchor="ctr"/>
                </a:tc>
                <a:tc>
                  <a:txBody>
                    <a:bodyPr/>
                    <a:lstStyle/>
                    <a:p>
                      <a:pPr algn="ctr" rtl="0"/>
                      <a:endParaRPr lang="en-US" sz="1200">
                        <a:effectLst/>
                      </a:endParaRPr>
                    </a:p>
                  </a:txBody>
                  <a:tcPr marL="0" marR="0" marT="0" marB="0" anchor="ctr"/>
                </a:tc>
                <a:tc>
                  <a:txBody>
                    <a:bodyPr/>
                    <a:lstStyle/>
                    <a:p>
                      <a:pPr algn="ctr" rtl="0"/>
                      <a:r>
                        <a:rPr lang="en-US" sz="1200">
                          <a:effectLst/>
                        </a:rPr>
                        <a:t>42%</a:t>
                      </a:r>
                    </a:p>
                  </a:txBody>
                  <a:tcPr marL="0" marR="0" marT="0" marB="0" anchor="ctr"/>
                </a:tc>
                <a:tc>
                  <a:txBody>
                    <a:bodyPr/>
                    <a:lstStyle/>
                    <a:p>
                      <a:pPr algn="ctr" rtl="0"/>
                      <a:r>
                        <a:rPr lang="en-US" sz="1200">
                          <a:effectLst/>
                        </a:rPr>
                        <a:t>20%</a:t>
                      </a:r>
                    </a:p>
                  </a:txBody>
                  <a:tcPr marL="0" marR="0" marT="0" marB="0" anchor="ctr"/>
                </a:tc>
                <a:tc>
                  <a:txBody>
                    <a:bodyPr/>
                    <a:lstStyle/>
                    <a:p>
                      <a:pPr algn="ctr" rtl="0"/>
                      <a:r>
                        <a:rPr lang="en-US" sz="1200">
                          <a:effectLst/>
                        </a:rPr>
                        <a:t>34%</a:t>
                      </a:r>
                    </a:p>
                  </a:txBody>
                  <a:tcPr marL="0" marR="0" marT="0" marB="0" anchor="ctr"/>
                </a:tc>
                <a:tc>
                  <a:txBody>
                    <a:bodyPr/>
                    <a:lstStyle/>
                    <a:p>
                      <a:pPr algn="ctr" rtl="0"/>
                      <a:r>
                        <a:rPr lang="en-US" sz="1200">
                          <a:effectLst/>
                        </a:rPr>
                        <a:t>51%</a:t>
                      </a:r>
                    </a:p>
                  </a:txBody>
                  <a:tcPr marL="0" marR="0" marT="0" marB="0" anchor="ctr"/>
                </a:tc>
                <a:tc>
                  <a:txBody>
                    <a:bodyPr/>
                    <a:lstStyle/>
                    <a:p>
                      <a:pPr algn="ctr" rtl="0"/>
                      <a:r>
                        <a:rPr lang="en-US" sz="1200">
                          <a:effectLst/>
                        </a:rPr>
                        <a:t>36%</a:t>
                      </a:r>
                    </a:p>
                  </a:txBody>
                  <a:tcPr marL="0" marR="0" marT="0" marB="0" anchor="ctr"/>
                </a:tc>
                <a:tc>
                  <a:txBody>
                    <a:bodyPr/>
                    <a:lstStyle/>
                    <a:p>
                      <a:pPr algn="ctr" rtl="0"/>
                      <a:r>
                        <a:rPr lang="en-US" sz="1200">
                          <a:effectLst/>
                        </a:rPr>
                        <a:t>46%</a:t>
                      </a:r>
                    </a:p>
                  </a:txBody>
                  <a:tcPr marL="0" marR="0" marT="0" marB="0" anchor="ctr"/>
                </a:tc>
                <a:tc>
                  <a:txBody>
                    <a:bodyPr/>
                    <a:lstStyle/>
                    <a:p>
                      <a:pPr algn="ctr" rtl="0"/>
                      <a:r>
                        <a:rPr lang="en-US" sz="1200">
                          <a:effectLst/>
                        </a:rPr>
                        <a:t>38%</a:t>
                      </a:r>
                    </a:p>
                  </a:txBody>
                  <a:tcPr marL="0" marR="0" marT="0" marB="0" anchor="ctr"/>
                </a:tc>
                <a:extLst>
                  <a:ext uri="{0D108BD9-81ED-4DB2-BD59-A6C34878D82A}">
                    <a16:rowId xmlns:a16="http://schemas.microsoft.com/office/drawing/2014/main" val="292662875"/>
                  </a:ext>
                </a:extLst>
              </a:tr>
              <a:tr h="519545">
                <a:tc>
                  <a:txBody>
                    <a:bodyPr/>
                    <a:lstStyle/>
                    <a:p>
                      <a:pPr algn="ctr" rtl="0"/>
                      <a:r>
                        <a:rPr lang="en-US" sz="1200">
                          <a:effectLst/>
                        </a:rPr>
                        <a:t>2024</a:t>
                      </a:r>
                    </a:p>
                  </a:txBody>
                  <a:tcPr marL="0" marR="0" marT="0" marB="0" anchor="ctr"/>
                </a:tc>
                <a:tc>
                  <a:txBody>
                    <a:bodyPr/>
                    <a:lstStyle/>
                    <a:p>
                      <a:pPr algn="ctr" rtl="0"/>
                      <a:r>
                        <a:rPr lang="en-US" sz="1200">
                          <a:effectLst/>
                        </a:rPr>
                        <a:t>29%</a:t>
                      </a:r>
                    </a:p>
                  </a:txBody>
                  <a:tcPr marL="0" marR="0" marT="0" marB="0" anchor="ctr"/>
                </a:tc>
                <a:tc>
                  <a:txBody>
                    <a:bodyPr/>
                    <a:lstStyle/>
                    <a:p>
                      <a:pPr algn="ctr" rtl="0"/>
                      <a:r>
                        <a:rPr lang="en-US" sz="1200">
                          <a:effectLst/>
                        </a:rPr>
                        <a:t>43%</a:t>
                      </a:r>
                    </a:p>
                  </a:txBody>
                  <a:tcPr marL="0" marR="0" marT="0" marB="0" anchor="ctr"/>
                </a:tc>
                <a:tc>
                  <a:txBody>
                    <a:bodyPr/>
                    <a:lstStyle/>
                    <a:p>
                      <a:pPr algn="ctr" rtl="0"/>
                      <a:r>
                        <a:rPr lang="en-US" sz="1200">
                          <a:effectLst/>
                        </a:rPr>
                        <a:t>54%</a:t>
                      </a:r>
                    </a:p>
                  </a:txBody>
                  <a:tcPr marL="0" marR="0" marT="0" marB="0" anchor="ctr"/>
                </a:tc>
                <a:tc>
                  <a:txBody>
                    <a:bodyPr/>
                    <a:lstStyle/>
                    <a:p>
                      <a:pPr algn="ctr" rtl="0"/>
                      <a:r>
                        <a:rPr lang="en-US" sz="1200">
                          <a:effectLst/>
                        </a:rPr>
                        <a:t>*</a:t>
                      </a:r>
                    </a:p>
                  </a:txBody>
                  <a:tcPr marL="0" marR="0" marT="0" marB="0" anchor="ctr"/>
                </a:tc>
                <a:tc>
                  <a:txBody>
                    <a:bodyPr/>
                    <a:lstStyle/>
                    <a:p>
                      <a:pPr algn="ctr" rtl="0"/>
                      <a:r>
                        <a:rPr lang="en-US" sz="1200">
                          <a:effectLst/>
                        </a:rPr>
                        <a:t>*</a:t>
                      </a:r>
                    </a:p>
                  </a:txBody>
                  <a:tcPr marL="0" marR="0" marT="0" marB="0" anchor="ctr"/>
                </a:tc>
                <a:tc>
                  <a:txBody>
                    <a:bodyPr/>
                    <a:lstStyle/>
                    <a:p>
                      <a:pPr algn="ctr" rtl="0"/>
                      <a:endParaRPr lang="en-US" sz="1200">
                        <a:effectLst/>
                      </a:endParaRPr>
                    </a:p>
                  </a:txBody>
                  <a:tcPr marL="0" marR="0" marT="0" marB="0" anchor="ctr"/>
                </a:tc>
                <a:tc>
                  <a:txBody>
                    <a:bodyPr/>
                    <a:lstStyle/>
                    <a:p>
                      <a:pPr algn="ctr" rtl="0"/>
                      <a:r>
                        <a:rPr lang="en-US" sz="1200">
                          <a:effectLst/>
                        </a:rPr>
                        <a:t>44%</a:t>
                      </a:r>
                    </a:p>
                  </a:txBody>
                  <a:tcPr marL="0" marR="0" marT="0" marB="0" anchor="ctr"/>
                </a:tc>
                <a:tc>
                  <a:txBody>
                    <a:bodyPr/>
                    <a:lstStyle/>
                    <a:p>
                      <a:pPr algn="ctr" rtl="0"/>
                      <a:r>
                        <a:rPr lang="en-US" sz="1200">
                          <a:effectLst/>
                        </a:rPr>
                        <a:t>22%</a:t>
                      </a:r>
                    </a:p>
                  </a:txBody>
                  <a:tcPr marL="0" marR="0" marT="0" marB="0" anchor="ctr"/>
                </a:tc>
                <a:tc>
                  <a:txBody>
                    <a:bodyPr/>
                    <a:lstStyle/>
                    <a:p>
                      <a:pPr algn="ctr" rtl="0"/>
                      <a:r>
                        <a:rPr lang="en-US" sz="1200">
                          <a:effectLst/>
                        </a:rPr>
                        <a:t>36%</a:t>
                      </a:r>
                    </a:p>
                  </a:txBody>
                  <a:tcPr marL="0" marR="0" marT="0" marB="0" anchor="ctr"/>
                </a:tc>
                <a:tc>
                  <a:txBody>
                    <a:bodyPr/>
                    <a:lstStyle/>
                    <a:p>
                      <a:pPr algn="ctr" rtl="0"/>
                      <a:r>
                        <a:rPr lang="en-US" sz="1200">
                          <a:effectLst/>
                        </a:rPr>
                        <a:t>53%</a:t>
                      </a:r>
                    </a:p>
                  </a:txBody>
                  <a:tcPr marL="0" marR="0" marT="0" marB="0" anchor="ctr"/>
                </a:tc>
                <a:tc>
                  <a:txBody>
                    <a:bodyPr/>
                    <a:lstStyle/>
                    <a:p>
                      <a:pPr algn="ctr" rtl="0"/>
                      <a:r>
                        <a:rPr lang="en-US" sz="1200">
                          <a:effectLst/>
                        </a:rPr>
                        <a:t>38%</a:t>
                      </a:r>
                    </a:p>
                  </a:txBody>
                  <a:tcPr marL="0" marR="0" marT="0" marB="0" anchor="ctr"/>
                </a:tc>
                <a:tc>
                  <a:txBody>
                    <a:bodyPr/>
                    <a:lstStyle/>
                    <a:p>
                      <a:pPr algn="ctr" rtl="0"/>
                      <a:r>
                        <a:rPr lang="en-US" sz="1200">
                          <a:effectLst/>
                        </a:rPr>
                        <a:t>48%</a:t>
                      </a:r>
                    </a:p>
                  </a:txBody>
                  <a:tcPr marL="0" marR="0" marT="0" marB="0" anchor="ctr"/>
                </a:tc>
                <a:tc>
                  <a:txBody>
                    <a:bodyPr/>
                    <a:lstStyle/>
                    <a:p>
                      <a:pPr algn="ctr" rtl="0"/>
                      <a:r>
                        <a:rPr lang="en-US" sz="1200">
                          <a:effectLst/>
                        </a:rPr>
                        <a:t>40%</a:t>
                      </a:r>
                    </a:p>
                  </a:txBody>
                  <a:tcPr marL="0" marR="0" marT="0" marB="0" anchor="ctr"/>
                </a:tc>
                <a:extLst>
                  <a:ext uri="{0D108BD9-81ED-4DB2-BD59-A6C34878D82A}">
                    <a16:rowId xmlns:a16="http://schemas.microsoft.com/office/drawing/2014/main" val="4074908010"/>
                  </a:ext>
                </a:extLst>
              </a:tr>
            </a:tbl>
          </a:graphicData>
        </a:graphic>
      </p:graphicFrame>
    </p:spTree>
    <p:extLst>
      <p:ext uri="{BB962C8B-B14F-4D97-AF65-F5344CB8AC3E}">
        <p14:creationId xmlns:p14="http://schemas.microsoft.com/office/powerpoint/2010/main" val="400854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87CD00B-FBFE-4A20-B81E-E319EEEFF62E}"/>
              </a:ext>
            </a:extLst>
          </p:cNvPr>
          <p:cNvGraphicFramePr>
            <a:graphicFrameLocks noGrp="1"/>
          </p:cNvGraphicFramePr>
          <p:nvPr>
            <p:extLst>
              <p:ext uri="{D42A27DB-BD31-4B8C-83A1-F6EECF244321}">
                <p14:modId xmlns:p14="http://schemas.microsoft.com/office/powerpoint/2010/main" val="2569230340"/>
              </p:ext>
            </p:extLst>
          </p:nvPr>
        </p:nvGraphicFramePr>
        <p:xfrm>
          <a:off x="455470" y="362036"/>
          <a:ext cx="10998623" cy="2571746"/>
        </p:xfrm>
        <a:graphic>
          <a:graphicData uri="http://schemas.openxmlformats.org/drawingml/2006/table">
            <a:tbl>
              <a:tblPr firstRow="1" bandRow="1">
                <a:tableStyleId>{5C22544A-7EE6-4342-B048-85BDC9FD1C3A}</a:tableStyleId>
              </a:tblPr>
              <a:tblGrid>
                <a:gridCol w="1896341">
                  <a:extLst>
                    <a:ext uri="{9D8B030D-6E8A-4147-A177-3AD203B41FA5}">
                      <a16:colId xmlns:a16="http://schemas.microsoft.com/office/drawing/2014/main" val="4217460143"/>
                    </a:ext>
                  </a:extLst>
                </a:gridCol>
                <a:gridCol w="1956954">
                  <a:extLst>
                    <a:ext uri="{9D8B030D-6E8A-4147-A177-3AD203B41FA5}">
                      <a16:colId xmlns:a16="http://schemas.microsoft.com/office/drawing/2014/main" val="2011401558"/>
                    </a:ext>
                  </a:extLst>
                </a:gridCol>
                <a:gridCol w="1965613">
                  <a:extLst>
                    <a:ext uri="{9D8B030D-6E8A-4147-A177-3AD203B41FA5}">
                      <a16:colId xmlns:a16="http://schemas.microsoft.com/office/drawing/2014/main" val="2223344375"/>
                    </a:ext>
                  </a:extLst>
                </a:gridCol>
                <a:gridCol w="1809748">
                  <a:extLst>
                    <a:ext uri="{9D8B030D-6E8A-4147-A177-3AD203B41FA5}">
                      <a16:colId xmlns:a16="http://schemas.microsoft.com/office/drawing/2014/main" val="2709720116"/>
                    </a:ext>
                  </a:extLst>
                </a:gridCol>
                <a:gridCol w="1636568">
                  <a:extLst>
                    <a:ext uri="{9D8B030D-6E8A-4147-A177-3AD203B41FA5}">
                      <a16:colId xmlns:a16="http://schemas.microsoft.com/office/drawing/2014/main" val="735865531"/>
                    </a:ext>
                  </a:extLst>
                </a:gridCol>
                <a:gridCol w="1733399">
                  <a:extLst>
                    <a:ext uri="{9D8B030D-6E8A-4147-A177-3AD203B41FA5}">
                      <a16:colId xmlns:a16="http://schemas.microsoft.com/office/drawing/2014/main" val="1819448823"/>
                    </a:ext>
                  </a:extLst>
                </a:gridCol>
              </a:tblGrid>
              <a:tr h="462043">
                <a:tc gridSpan="6">
                  <a:txBody>
                    <a:bodyPr/>
                    <a:lstStyle/>
                    <a:p>
                      <a:pPr algn="ctr" rtl="0"/>
                      <a:r>
                        <a:rPr lang="en-US">
                          <a:effectLst/>
                        </a:rPr>
                        <a:t>Early Childhood Literacy Progress Measure 4 - 2nd grade</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845264"/>
                  </a:ext>
                </a:extLst>
              </a:tr>
              <a:tr h="557938">
                <a:tc gridSpan="6">
                  <a:txBody>
                    <a:bodyPr/>
                    <a:lstStyle/>
                    <a:p>
                      <a:pPr algn="ctr" rtl="0"/>
                      <a:r>
                        <a:rPr lang="en-US">
                          <a:effectLst/>
                        </a:rPr>
                        <a:t>The percent of 2nd grade students that score on grade level or above on the EOY Rigby Reading Summative Assessment will increase from 70% to 78% by June 2024.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051678"/>
                  </a:ext>
                </a:extLst>
              </a:tr>
              <a:tr h="435889">
                <a:tc gridSpan="6">
                  <a:txBody>
                    <a:bodyPr/>
                    <a:lstStyle/>
                    <a:p>
                      <a:pPr algn="ctr" rtl="0"/>
                      <a:r>
                        <a:rPr lang="en-US" b="1">
                          <a:effectLst/>
                        </a:rPr>
                        <a:t>Yearly Target Goals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3827053"/>
                  </a:ext>
                </a:extLst>
              </a:tr>
              <a:tr h="557938">
                <a:tc>
                  <a:txBody>
                    <a:bodyPr/>
                    <a:lstStyle/>
                    <a:p>
                      <a:pPr algn="ctr" rtl="0"/>
                      <a:r>
                        <a:rPr lang="en-US">
                          <a:effectLst/>
                        </a:rPr>
                        <a:t>2019</a:t>
                      </a:r>
                    </a:p>
                  </a:txBody>
                  <a:tcPr marL="0" marR="0" marT="0" marB="0" anchor="ctr"/>
                </a:tc>
                <a:tc>
                  <a:txBody>
                    <a:bodyPr/>
                    <a:lstStyle/>
                    <a:p>
                      <a:pPr algn="ctr" rtl="0"/>
                      <a:r>
                        <a:rPr lang="en-US">
                          <a:effectLst/>
                        </a:rPr>
                        <a:t>2020</a:t>
                      </a:r>
                    </a:p>
                  </a:txBody>
                  <a:tcPr marL="0" marR="0" marT="0" marB="0" anchor="ctr"/>
                </a:tc>
                <a:tc>
                  <a:txBody>
                    <a:bodyPr/>
                    <a:lstStyle/>
                    <a:p>
                      <a:pPr algn="ctr" rtl="0"/>
                      <a:r>
                        <a:rPr lang="en-US">
                          <a:effectLst/>
                        </a:rPr>
                        <a:t>2021</a:t>
                      </a:r>
                    </a:p>
                  </a:txBody>
                  <a:tcPr marL="0" marR="0" marT="0" marB="0" anchor="ctr"/>
                </a:tc>
                <a:tc>
                  <a:txBody>
                    <a:bodyPr/>
                    <a:lstStyle/>
                    <a:p>
                      <a:pPr algn="ctr" rtl="0"/>
                      <a:r>
                        <a:rPr lang="en-US">
                          <a:effectLst/>
                        </a:rPr>
                        <a:t>2022</a:t>
                      </a:r>
                    </a:p>
                  </a:txBody>
                  <a:tcPr marL="0" marR="0" marT="0" marB="0" anchor="ctr"/>
                </a:tc>
                <a:tc>
                  <a:txBody>
                    <a:bodyPr/>
                    <a:lstStyle/>
                    <a:p>
                      <a:pPr algn="ctr" rtl="0"/>
                      <a:r>
                        <a:rPr lang="en-US">
                          <a:effectLst/>
                        </a:rPr>
                        <a:t>2023</a:t>
                      </a:r>
                    </a:p>
                  </a:txBody>
                  <a:tcPr marL="0" marR="0" marT="0" marB="0" anchor="ctr"/>
                </a:tc>
                <a:tc>
                  <a:txBody>
                    <a:bodyPr/>
                    <a:lstStyle/>
                    <a:p>
                      <a:pPr algn="ctr" rtl="0"/>
                      <a:r>
                        <a:rPr lang="en-US">
                          <a:effectLst/>
                        </a:rPr>
                        <a:t>2024</a:t>
                      </a:r>
                    </a:p>
                  </a:txBody>
                  <a:tcPr marL="0" marR="0" marT="0" marB="0" anchor="ctr"/>
                </a:tc>
                <a:extLst>
                  <a:ext uri="{0D108BD9-81ED-4DB2-BD59-A6C34878D82A}">
                    <a16:rowId xmlns:a16="http://schemas.microsoft.com/office/drawing/2014/main" val="1956752348"/>
                  </a:ext>
                </a:extLst>
              </a:tr>
              <a:tr h="557938">
                <a:tc>
                  <a:txBody>
                    <a:bodyPr/>
                    <a:lstStyle/>
                    <a:p>
                      <a:pPr algn="ctr" rtl="0"/>
                      <a:r>
                        <a:rPr lang="en-US">
                          <a:effectLst/>
                        </a:rPr>
                        <a:t>70%</a:t>
                      </a:r>
                    </a:p>
                  </a:txBody>
                  <a:tcPr marL="0" marR="0" marT="0" marB="0" anchor="ctr"/>
                </a:tc>
                <a:tc>
                  <a:txBody>
                    <a:bodyPr/>
                    <a:lstStyle/>
                    <a:p>
                      <a:pPr algn="ctr" rtl="0"/>
                      <a:r>
                        <a:rPr lang="en-US">
                          <a:effectLst/>
                        </a:rPr>
                        <a:t>71%</a:t>
                      </a:r>
                    </a:p>
                  </a:txBody>
                  <a:tcPr marL="0" marR="0" marT="0" marB="0" anchor="ctr"/>
                </a:tc>
                <a:tc>
                  <a:txBody>
                    <a:bodyPr/>
                    <a:lstStyle/>
                    <a:p>
                      <a:pPr algn="ctr" rtl="0"/>
                      <a:r>
                        <a:rPr lang="en-US">
                          <a:effectLst/>
                        </a:rPr>
                        <a:t>72%</a:t>
                      </a:r>
                    </a:p>
                  </a:txBody>
                  <a:tcPr marL="0" marR="0" marT="0" marB="0" anchor="ctr"/>
                </a:tc>
                <a:tc>
                  <a:txBody>
                    <a:bodyPr/>
                    <a:lstStyle/>
                    <a:p>
                      <a:pPr algn="ctr" rtl="0"/>
                      <a:r>
                        <a:rPr lang="en-US">
                          <a:effectLst/>
                        </a:rPr>
                        <a:t>74%</a:t>
                      </a:r>
                    </a:p>
                  </a:txBody>
                  <a:tcPr marL="0" marR="0" marT="0" marB="0" anchor="ctr"/>
                </a:tc>
                <a:tc>
                  <a:txBody>
                    <a:bodyPr/>
                    <a:lstStyle/>
                    <a:p>
                      <a:pPr algn="ctr" rtl="0"/>
                      <a:r>
                        <a:rPr lang="en-US">
                          <a:effectLst/>
                        </a:rPr>
                        <a:t>76%</a:t>
                      </a:r>
                    </a:p>
                  </a:txBody>
                  <a:tcPr marL="0" marR="0" marT="0" marB="0" anchor="ctr"/>
                </a:tc>
                <a:tc>
                  <a:txBody>
                    <a:bodyPr/>
                    <a:lstStyle/>
                    <a:p>
                      <a:pPr algn="ctr" rtl="0"/>
                      <a:r>
                        <a:rPr lang="en-US">
                          <a:effectLst/>
                        </a:rPr>
                        <a:t>78%</a:t>
                      </a:r>
                    </a:p>
                  </a:txBody>
                  <a:tcPr marL="0" marR="0" marT="0" marB="0" anchor="ctr"/>
                </a:tc>
                <a:extLst>
                  <a:ext uri="{0D108BD9-81ED-4DB2-BD59-A6C34878D82A}">
                    <a16:rowId xmlns:a16="http://schemas.microsoft.com/office/drawing/2014/main" val="69245095"/>
                  </a:ext>
                </a:extLst>
              </a:tr>
            </a:tbl>
          </a:graphicData>
        </a:graphic>
      </p:graphicFrame>
      <p:graphicFrame>
        <p:nvGraphicFramePr>
          <p:cNvPr id="10" name="Table 9">
            <a:extLst>
              <a:ext uri="{FF2B5EF4-FFF2-40B4-BE49-F238E27FC236}">
                <a16:creationId xmlns:a16="http://schemas.microsoft.com/office/drawing/2014/main" id="{395E382B-2338-47BD-BB6A-B28D97B9D471}"/>
              </a:ext>
            </a:extLst>
          </p:cNvPr>
          <p:cNvGraphicFramePr>
            <a:graphicFrameLocks noGrp="1"/>
          </p:cNvGraphicFramePr>
          <p:nvPr>
            <p:extLst>
              <p:ext uri="{D42A27DB-BD31-4B8C-83A1-F6EECF244321}">
                <p14:modId xmlns:p14="http://schemas.microsoft.com/office/powerpoint/2010/main" val="1530215222"/>
              </p:ext>
            </p:extLst>
          </p:nvPr>
        </p:nvGraphicFramePr>
        <p:xfrm>
          <a:off x="472788" y="3176241"/>
          <a:ext cx="10989953" cy="283152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308526162"/>
                    </a:ext>
                  </a:extLst>
                </a:gridCol>
                <a:gridCol w="1971042">
                  <a:extLst>
                    <a:ext uri="{9D8B030D-6E8A-4147-A177-3AD203B41FA5}">
                      <a16:colId xmlns:a16="http://schemas.microsoft.com/office/drawing/2014/main" val="735160169"/>
                    </a:ext>
                  </a:extLst>
                </a:gridCol>
                <a:gridCol w="1971042">
                  <a:extLst>
                    <a:ext uri="{9D8B030D-6E8A-4147-A177-3AD203B41FA5}">
                      <a16:colId xmlns:a16="http://schemas.microsoft.com/office/drawing/2014/main" val="1216246410"/>
                    </a:ext>
                  </a:extLst>
                </a:gridCol>
                <a:gridCol w="1806520">
                  <a:extLst>
                    <a:ext uri="{9D8B030D-6E8A-4147-A177-3AD203B41FA5}">
                      <a16:colId xmlns:a16="http://schemas.microsoft.com/office/drawing/2014/main" val="2089026077"/>
                    </a:ext>
                  </a:extLst>
                </a:gridCol>
                <a:gridCol w="1650656">
                  <a:extLst>
                    <a:ext uri="{9D8B030D-6E8A-4147-A177-3AD203B41FA5}">
                      <a16:colId xmlns:a16="http://schemas.microsoft.com/office/drawing/2014/main" val="483107752"/>
                    </a:ext>
                  </a:extLst>
                </a:gridCol>
                <a:gridCol w="1685694">
                  <a:extLst>
                    <a:ext uri="{9D8B030D-6E8A-4147-A177-3AD203B41FA5}">
                      <a16:colId xmlns:a16="http://schemas.microsoft.com/office/drawing/2014/main" val="2334107584"/>
                    </a:ext>
                  </a:extLst>
                </a:gridCol>
              </a:tblGrid>
              <a:tr h="508714">
                <a:tc gridSpan="6">
                  <a:txBody>
                    <a:bodyPr/>
                    <a:lstStyle/>
                    <a:p>
                      <a:pPr algn="ctr" rtl="0"/>
                      <a:r>
                        <a:rPr lang="en-US">
                          <a:effectLst/>
                        </a:rPr>
                        <a:t>Early Childhood Literacy Progress Measure 3 - 1st grade</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358628"/>
                  </a:ext>
                </a:extLst>
              </a:tr>
              <a:tr h="614296">
                <a:tc gridSpan="6">
                  <a:txBody>
                    <a:bodyPr/>
                    <a:lstStyle/>
                    <a:p>
                      <a:pPr algn="ctr" rtl="0"/>
                      <a:r>
                        <a:rPr lang="en-US">
                          <a:effectLst/>
                        </a:rPr>
                        <a:t>The percent of 1st grade students that score on grade level or above on the EOY Rigby Reading Summative Assessment will increase from 63% to 71% by June 2024.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7038802"/>
                  </a:ext>
                </a:extLst>
              </a:tr>
              <a:tr h="479918">
                <a:tc gridSpan="6">
                  <a:txBody>
                    <a:bodyPr/>
                    <a:lstStyle/>
                    <a:p>
                      <a:pPr algn="ctr" rtl="0"/>
                      <a:r>
                        <a:rPr lang="en-US" b="1">
                          <a:effectLst/>
                        </a:rPr>
                        <a:t>Yearly Target Goals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6440048"/>
                  </a:ext>
                </a:extLst>
              </a:tr>
              <a:tr h="614296">
                <a:tc>
                  <a:txBody>
                    <a:bodyPr/>
                    <a:lstStyle/>
                    <a:p>
                      <a:pPr algn="ctr" rtl="0"/>
                      <a:r>
                        <a:rPr lang="en-US">
                          <a:effectLst/>
                        </a:rPr>
                        <a:t>2019</a:t>
                      </a:r>
                    </a:p>
                  </a:txBody>
                  <a:tcPr marL="0" marR="0" marT="0" marB="0" anchor="ctr"/>
                </a:tc>
                <a:tc>
                  <a:txBody>
                    <a:bodyPr/>
                    <a:lstStyle/>
                    <a:p>
                      <a:pPr algn="ctr" rtl="0"/>
                      <a:r>
                        <a:rPr lang="en-US">
                          <a:effectLst/>
                        </a:rPr>
                        <a:t>2020</a:t>
                      </a:r>
                    </a:p>
                  </a:txBody>
                  <a:tcPr marL="0" marR="0" marT="0" marB="0" anchor="ctr"/>
                </a:tc>
                <a:tc>
                  <a:txBody>
                    <a:bodyPr/>
                    <a:lstStyle/>
                    <a:p>
                      <a:pPr algn="ctr" rtl="0"/>
                      <a:r>
                        <a:rPr lang="en-US">
                          <a:effectLst/>
                        </a:rPr>
                        <a:t>2021</a:t>
                      </a:r>
                    </a:p>
                  </a:txBody>
                  <a:tcPr marL="0" marR="0" marT="0" marB="0" anchor="ctr"/>
                </a:tc>
                <a:tc>
                  <a:txBody>
                    <a:bodyPr/>
                    <a:lstStyle/>
                    <a:p>
                      <a:pPr algn="ctr" rtl="0"/>
                      <a:r>
                        <a:rPr lang="en-US">
                          <a:effectLst/>
                        </a:rPr>
                        <a:t>2022</a:t>
                      </a:r>
                    </a:p>
                  </a:txBody>
                  <a:tcPr marL="0" marR="0" marT="0" marB="0" anchor="ctr"/>
                </a:tc>
                <a:tc>
                  <a:txBody>
                    <a:bodyPr/>
                    <a:lstStyle/>
                    <a:p>
                      <a:pPr algn="ctr" rtl="0"/>
                      <a:r>
                        <a:rPr lang="en-US">
                          <a:effectLst/>
                        </a:rPr>
                        <a:t>2023</a:t>
                      </a:r>
                    </a:p>
                  </a:txBody>
                  <a:tcPr marL="0" marR="0" marT="0" marB="0" anchor="ctr"/>
                </a:tc>
                <a:tc>
                  <a:txBody>
                    <a:bodyPr/>
                    <a:lstStyle/>
                    <a:p>
                      <a:pPr algn="ctr" rtl="0"/>
                      <a:r>
                        <a:rPr lang="en-US">
                          <a:effectLst/>
                        </a:rPr>
                        <a:t>2024</a:t>
                      </a:r>
                    </a:p>
                  </a:txBody>
                  <a:tcPr marL="0" marR="0" marT="0" marB="0" anchor="ctr"/>
                </a:tc>
                <a:extLst>
                  <a:ext uri="{0D108BD9-81ED-4DB2-BD59-A6C34878D82A}">
                    <a16:rowId xmlns:a16="http://schemas.microsoft.com/office/drawing/2014/main" val="1032995499"/>
                  </a:ext>
                </a:extLst>
              </a:tr>
              <a:tr h="614296">
                <a:tc>
                  <a:txBody>
                    <a:bodyPr/>
                    <a:lstStyle/>
                    <a:p>
                      <a:pPr algn="ctr" rtl="0"/>
                      <a:r>
                        <a:rPr lang="en-US">
                          <a:effectLst/>
                        </a:rPr>
                        <a:t>63%</a:t>
                      </a:r>
                    </a:p>
                  </a:txBody>
                  <a:tcPr marL="0" marR="0" marT="0" marB="0" anchor="ctr"/>
                </a:tc>
                <a:tc>
                  <a:txBody>
                    <a:bodyPr/>
                    <a:lstStyle/>
                    <a:p>
                      <a:pPr algn="ctr" rtl="0"/>
                      <a:r>
                        <a:rPr lang="en-US">
                          <a:effectLst/>
                        </a:rPr>
                        <a:t>64%</a:t>
                      </a:r>
                    </a:p>
                  </a:txBody>
                  <a:tcPr marL="0" marR="0" marT="0" marB="0" anchor="ctr"/>
                </a:tc>
                <a:tc>
                  <a:txBody>
                    <a:bodyPr/>
                    <a:lstStyle/>
                    <a:p>
                      <a:pPr algn="ctr" rtl="0"/>
                      <a:r>
                        <a:rPr lang="en-US">
                          <a:effectLst/>
                        </a:rPr>
                        <a:t>65%</a:t>
                      </a:r>
                    </a:p>
                  </a:txBody>
                  <a:tcPr marL="0" marR="0" marT="0" marB="0" anchor="ctr"/>
                </a:tc>
                <a:tc>
                  <a:txBody>
                    <a:bodyPr/>
                    <a:lstStyle/>
                    <a:p>
                      <a:pPr algn="ctr" rtl="0"/>
                      <a:r>
                        <a:rPr lang="en-US">
                          <a:effectLst/>
                        </a:rPr>
                        <a:t>67%</a:t>
                      </a:r>
                    </a:p>
                  </a:txBody>
                  <a:tcPr marL="0" marR="0" marT="0" marB="0" anchor="ctr"/>
                </a:tc>
                <a:tc>
                  <a:txBody>
                    <a:bodyPr/>
                    <a:lstStyle/>
                    <a:p>
                      <a:pPr algn="ctr" rtl="0"/>
                      <a:r>
                        <a:rPr lang="en-US">
                          <a:effectLst/>
                        </a:rPr>
                        <a:t>69%</a:t>
                      </a:r>
                    </a:p>
                  </a:txBody>
                  <a:tcPr marL="0" marR="0" marT="0" marB="0" anchor="ctr"/>
                </a:tc>
                <a:tc>
                  <a:txBody>
                    <a:bodyPr/>
                    <a:lstStyle/>
                    <a:p>
                      <a:pPr algn="ctr" rtl="0"/>
                      <a:r>
                        <a:rPr lang="en-US">
                          <a:effectLst/>
                        </a:rPr>
                        <a:t>71%</a:t>
                      </a:r>
                    </a:p>
                  </a:txBody>
                  <a:tcPr marL="0" marR="0" marT="0" marB="0" anchor="ctr"/>
                </a:tc>
                <a:extLst>
                  <a:ext uri="{0D108BD9-81ED-4DB2-BD59-A6C34878D82A}">
                    <a16:rowId xmlns:a16="http://schemas.microsoft.com/office/drawing/2014/main" val="161788747"/>
                  </a:ext>
                </a:extLst>
              </a:tr>
            </a:tbl>
          </a:graphicData>
        </a:graphic>
      </p:graphicFrame>
    </p:spTree>
    <p:extLst>
      <p:ext uri="{BB962C8B-B14F-4D97-AF65-F5344CB8AC3E}">
        <p14:creationId xmlns:p14="http://schemas.microsoft.com/office/powerpoint/2010/main" val="59959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119C94-1748-4BA1-AA1B-2C0D768B248D}"/>
              </a:ext>
            </a:extLst>
          </p:cNvPr>
          <p:cNvSpPr txBox="1"/>
          <p:nvPr/>
        </p:nvSpPr>
        <p:spPr>
          <a:xfrm>
            <a:off x="455469" y="-3463"/>
            <a:ext cx="48906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Rockwell Condensed"/>
              </a:rPr>
              <a:t>Crosby Elementary</a:t>
            </a:r>
            <a:endParaRPr lang="en-US"/>
          </a:p>
        </p:txBody>
      </p:sp>
      <p:graphicFrame>
        <p:nvGraphicFramePr>
          <p:cNvPr id="5" name="Table 4">
            <a:extLst>
              <a:ext uri="{FF2B5EF4-FFF2-40B4-BE49-F238E27FC236}">
                <a16:creationId xmlns:a16="http://schemas.microsoft.com/office/drawing/2014/main" id="{C761A7BC-0632-427A-ACDA-D92904C5000B}"/>
              </a:ext>
            </a:extLst>
          </p:cNvPr>
          <p:cNvGraphicFramePr>
            <a:graphicFrameLocks noGrp="1"/>
          </p:cNvGraphicFramePr>
          <p:nvPr>
            <p:extLst>
              <p:ext uri="{D42A27DB-BD31-4B8C-83A1-F6EECF244321}">
                <p14:modId xmlns:p14="http://schemas.microsoft.com/office/powerpoint/2010/main" val="1808451711"/>
              </p:ext>
            </p:extLst>
          </p:nvPr>
        </p:nvGraphicFramePr>
        <p:xfrm>
          <a:off x="426605" y="587172"/>
          <a:ext cx="11171451" cy="2537109"/>
        </p:xfrm>
        <a:graphic>
          <a:graphicData uri="http://schemas.openxmlformats.org/drawingml/2006/table">
            <a:tbl>
              <a:tblPr firstRow="1" bandRow="1">
                <a:tableStyleId>{5C22544A-7EE6-4342-B048-85BDC9FD1C3A}</a:tableStyleId>
              </a:tblPr>
              <a:tblGrid>
                <a:gridCol w="1974271">
                  <a:extLst>
                    <a:ext uri="{9D8B030D-6E8A-4147-A177-3AD203B41FA5}">
                      <a16:colId xmlns:a16="http://schemas.microsoft.com/office/drawing/2014/main" val="4153962949"/>
                    </a:ext>
                  </a:extLst>
                </a:gridCol>
                <a:gridCol w="1835727">
                  <a:extLst>
                    <a:ext uri="{9D8B030D-6E8A-4147-A177-3AD203B41FA5}">
                      <a16:colId xmlns:a16="http://schemas.microsoft.com/office/drawing/2014/main" val="1417404017"/>
                    </a:ext>
                  </a:extLst>
                </a:gridCol>
                <a:gridCol w="1803506">
                  <a:extLst>
                    <a:ext uri="{9D8B030D-6E8A-4147-A177-3AD203B41FA5}">
                      <a16:colId xmlns:a16="http://schemas.microsoft.com/office/drawing/2014/main" val="1484987902"/>
                    </a:ext>
                  </a:extLst>
                </a:gridCol>
                <a:gridCol w="1974271">
                  <a:extLst>
                    <a:ext uri="{9D8B030D-6E8A-4147-A177-3AD203B41FA5}">
                      <a16:colId xmlns:a16="http://schemas.microsoft.com/office/drawing/2014/main" val="1751075250"/>
                    </a:ext>
                  </a:extLst>
                </a:gridCol>
                <a:gridCol w="1898758">
                  <a:extLst>
                    <a:ext uri="{9D8B030D-6E8A-4147-A177-3AD203B41FA5}">
                      <a16:colId xmlns:a16="http://schemas.microsoft.com/office/drawing/2014/main" val="3233158341"/>
                    </a:ext>
                  </a:extLst>
                </a:gridCol>
                <a:gridCol w="1684918">
                  <a:extLst>
                    <a:ext uri="{9D8B030D-6E8A-4147-A177-3AD203B41FA5}">
                      <a16:colId xmlns:a16="http://schemas.microsoft.com/office/drawing/2014/main" val="1656899632"/>
                    </a:ext>
                  </a:extLst>
                </a:gridCol>
              </a:tblGrid>
              <a:tr h="452750">
                <a:tc gridSpan="6">
                  <a:txBody>
                    <a:bodyPr/>
                    <a:lstStyle/>
                    <a:p>
                      <a:pPr algn="ctr" rtl="0"/>
                      <a:r>
                        <a:rPr lang="en-US">
                          <a:effectLst/>
                        </a:rPr>
                        <a:t>CES - 3rd grade STAAR Early Childhood Literacy Goal</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5220969"/>
                  </a:ext>
                </a:extLst>
              </a:tr>
              <a:tr h="563802">
                <a:tc gridSpan="6">
                  <a:txBody>
                    <a:bodyPr/>
                    <a:lstStyle/>
                    <a:p>
                      <a:pPr algn="ctr" rtl="0"/>
                      <a:r>
                        <a:rPr lang="en-US">
                          <a:effectLst/>
                        </a:rPr>
                        <a:t>The percent of 3</a:t>
                      </a:r>
                      <a:r>
                        <a:rPr lang="en-US" baseline="30000">
                          <a:effectLst/>
                        </a:rPr>
                        <a:t>rd</a:t>
                      </a:r>
                      <a:r>
                        <a:rPr lang="en-US">
                          <a:effectLst/>
                        </a:rPr>
                        <a:t> grade students that score meets grade level or above on STAAR Reading will increase from 36% to 44% by June 2024.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902885"/>
                  </a:ext>
                </a:extLst>
              </a:tr>
              <a:tr h="427123">
                <a:tc gridSpan="6">
                  <a:txBody>
                    <a:bodyPr/>
                    <a:lstStyle/>
                    <a:p>
                      <a:pPr algn="ctr" rtl="0"/>
                      <a:r>
                        <a:rPr lang="en-US" b="1">
                          <a:effectLst/>
                        </a:rPr>
                        <a:t>Yearly Target Goals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3417389"/>
                  </a:ext>
                </a:extLst>
              </a:tr>
              <a:tr h="546717">
                <a:tc>
                  <a:txBody>
                    <a:bodyPr/>
                    <a:lstStyle/>
                    <a:p>
                      <a:pPr algn="ctr" rtl="0"/>
                      <a:r>
                        <a:rPr lang="en-US">
                          <a:effectLst/>
                        </a:rPr>
                        <a:t>2019</a:t>
                      </a:r>
                    </a:p>
                  </a:txBody>
                  <a:tcPr marL="0" marR="0" marT="0" marB="0" anchor="ctr"/>
                </a:tc>
                <a:tc>
                  <a:txBody>
                    <a:bodyPr/>
                    <a:lstStyle/>
                    <a:p>
                      <a:pPr algn="ctr" rtl="0"/>
                      <a:r>
                        <a:rPr lang="en-US">
                          <a:effectLst/>
                        </a:rPr>
                        <a:t>2020</a:t>
                      </a:r>
                    </a:p>
                  </a:txBody>
                  <a:tcPr marL="0" marR="0" marT="0" marB="0" anchor="ctr"/>
                </a:tc>
                <a:tc>
                  <a:txBody>
                    <a:bodyPr/>
                    <a:lstStyle/>
                    <a:p>
                      <a:pPr algn="ctr" rtl="0"/>
                      <a:r>
                        <a:rPr lang="en-US">
                          <a:effectLst/>
                        </a:rPr>
                        <a:t>2021</a:t>
                      </a:r>
                    </a:p>
                  </a:txBody>
                  <a:tcPr marL="0" marR="0" marT="0" marB="0" anchor="ctr"/>
                </a:tc>
                <a:tc>
                  <a:txBody>
                    <a:bodyPr/>
                    <a:lstStyle/>
                    <a:p>
                      <a:pPr algn="ctr" rtl="0"/>
                      <a:r>
                        <a:rPr lang="en-US">
                          <a:effectLst/>
                        </a:rPr>
                        <a:t>2022</a:t>
                      </a:r>
                    </a:p>
                  </a:txBody>
                  <a:tcPr marL="0" marR="0" marT="0" marB="0" anchor="ctr"/>
                </a:tc>
                <a:tc>
                  <a:txBody>
                    <a:bodyPr/>
                    <a:lstStyle/>
                    <a:p>
                      <a:pPr algn="ctr" rtl="0"/>
                      <a:r>
                        <a:rPr lang="en-US">
                          <a:effectLst/>
                        </a:rPr>
                        <a:t>2023</a:t>
                      </a:r>
                    </a:p>
                  </a:txBody>
                  <a:tcPr marL="0" marR="0" marT="0" marB="0" anchor="ctr"/>
                </a:tc>
                <a:tc>
                  <a:txBody>
                    <a:bodyPr/>
                    <a:lstStyle/>
                    <a:p>
                      <a:pPr algn="ctr" rtl="0"/>
                      <a:r>
                        <a:rPr lang="en-US">
                          <a:effectLst/>
                        </a:rPr>
                        <a:t>2024</a:t>
                      </a:r>
                    </a:p>
                  </a:txBody>
                  <a:tcPr marL="0" marR="0" marT="0" marB="0" anchor="ctr"/>
                </a:tc>
                <a:extLst>
                  <a:ext uri="{0D108BD9-81ED-4DB2-BD59-A6C34878D82A}">
                    <a16:rowId xmlns:a16="http://schemas.microsoft.com/office/drawing/2014/main" val="1715103820"/>
                  </a:ext>
                </a:extLst>
              </a:tr>
              <a:tr h="546717">
                <a:tc>
                  <a:txBody>
                    <a:bodyPr/>
                    <a:lstStyle/>
                    <a:p>
                      <a:pPr algn="ctr" rtl="0"/>
                      <a:r>
                        <a:rPr lang="en-US">
                          <a:effectLst/>
                        </a:rPr>
                        <a:t>36%</a:t>
                      </a:r>
                    </a:p>
                  </a:txBody>
                  <a:tcPr marL="0" marR="0" marT="0" marB="0" anchor="ctr"/>
                </a:tc>
                <a:tc>
                  <a:txBody>
                    <a:bodyPr/>
                    <a:lstStyle/>
                    <a:p>
                      <a:pPr algn="ctr" rtl="0"/>
                      <a:r>
                        <a:rPr lang="en-US">
                          <a:effectLst/>
                        </a:rPr>
                        <a:t>37%</a:t>
                      </a:r>
                    </a:p>
                  </a:txBody>
                  <a:tcPr marL="0" marR="0" marT="0" marB="0" anchor="ctr"/>
                </a:tc>
                <a:tc>
                  <a:txBody>
                    <a:bodyPr/>
                    <a:lstStyle/>
                    <a:p>
                      <a:pPr algn="ctr" rtl="0"/>
                      <a:r>
                        <a:rPr lang="en-US">
                          <a:effectLst/>
                        </a:rPr>
                        <a:t>38%</a:t>
                      </a:r>
                    </a:p>
                  </a:txBody>
                  <a:tcPr marL="0" marR="0" marT="0" marB="0" anchor="ctr"/>
                </a:tc>
                <a:tc>
                  <a:txBody>
                    <a:bodyPr/>
                    <a:lstStyle/>
                    <a:p>
                      <a:pPr algn="ctr" rtl="0"/>
                      <a:r>
                        <a:rPr lang="en-US">
                          <a:effectLst/>
                        </a:rPr>
                        <a:t>40%</a:t>
                      </a:r>
                    </a:p>
                  </a:txBody>
                  <a:tcPr marL="0" marR="0" marT="0" marB="0" anchor="ctr"/>
                </a:tc>
                <a:tc>
                  <a:txBody>
                    <a:bodyPr/>
                    <a:lstStyle/>
                    <a:p>
                      <a:pPr algn="ctr" rtl="0"/>
                      <a:r>
                        <a:rPr lang="en-US">
                          <a:effectLst/>
                        </a:rPr>
                        <a:t>42%</a:t>
                      </a:r>
                    </a:p>
                  </a:txBody>
                  <a:tcPr marL="0" marR="0" marT="0" marB="0" anchor="ctr"/>
                </a:tc>
                <a:tc>
                  <a:txBody>
                    <a:bodyPr/>
                    <a:lstStyle/>
                    <a:p>
                      <a:pPr algn="ctr" rtl="0"/>
                      <a:r>
                        <a:rPr lang="en-US">
                          <a:effectLst/>
                        </a:rPr>
                        <a:t>44%</a:t>
                      </a:r>
                    </a:p>
                  </a:txBody>
                  <a:tcPr marL="0" marR="0" marT="0" marB="0" anchor="ctr"/>
                </a:tc>
                <a:extLst>
                  <a:ext uri="{0D108BD9-81ED-4DB2-BD59-A6C34878D82A}">
                    <a16:rowId xmlns:a16="http://schemas.microsoft.com/office/drawing/2014/main" val="3032999501"/>
                  </a:ext>
                </a:extLst>
              </a:tr>
            </a:tbl>
          </a:graphicData>
        </a:graphic>
      </p:graphicFrame>
      <p:graphicFrame>
        <p:nvGraphicFramePr>
          <p:cNvPr id="8" name="Table 7">
            <a:extLst>
              <a:ext uri="{FF2B5EF4-FFF2-40B4-BE49-F238E27FC236}">
                <a16:creationId xmlns:a16="http://schemas.microsoft.com/office/drawing/2014/main" id="{C8E64841-580E-40B9-AEF8-C4E77FF5BA3E}"/>
              </a:ext>
            </a:extLst>
          </p:cNvPr>
          <p:cNvGraphicFramePr>
            <a:graphicFrameLocks noGrp="1"/>
          </p:cNvGraphicFramePr>
          <p:nvPr>
            <p:extLst>
              <p:ext uri="{D42A27DB-BD31-4B8C-83A1-F6EECF244321}">
                <p14:modId xmlns:p14="http://schemas.microsoft.com/office/powerpoint/2010/main" val="2886583174"/>
              </p:ext>
            </p:extLst>
          </p:nvPr>
        </p:nvGraphicFramePr>
        <p:xfrm>
          <a:off x="399197" y="3212522"/>
          <a:ext cx="11220055" cy="3132859"/>
        </p:xfrm>
        <a:graphic>
          <a:graphicData uri="http://schemas.openxmlformats.org/drawingml/2006/table">
            <a:tbl>
              <a:tblPr firstRow="1" bandRow="1">
                <a:tableStyleId>{5C22544A-7EE6-4342-B048-85BDC9FD1C3A}</a:tableStyleId>
              </a:tblPr>
              <a:tblGrid>
                <a:gridCol w="779318">
                  <a:extLst>
                    <a:ext uri="{9D8B030D-6E8A-4147-A177-3AD203B41FA5}">
                      <a16:colId xmlns:a16="http://schemas.microsoft.com/office/drawing/2014/main" val="928568439"/>
                    </a:ext>
                  </a:extLst>
                </a:gridCol>
                <a:gridCol w="883417">
                  <a:extLst>
                    <a:ext uri="{9D8B030D-6E8A-4147-A177-3AD203B41FA5}">
                      <a16:colId xmlns:a16="http://schemas.microsoft.com/office/drawing/2014/main" val="3796342778"/>
                    </a:ext>
                  </a:extLst>
                </a:gridCol>
                <a:gridCol w="787975">
                  <a:extLst>
                    <a:ext uri="{9D8B030D-6E8A-4147-A177-3AD203B41FA5}">
                      <a16:colId xmlns:a16="http://schemas.microsoft.com/office/drawing/2014/main" val="1029788448"/>
                    </a:ext>
                  </a:extLst>
                </a:gridCol>
                <a:gridCol w="775889">
                  <a:extLst>
                    <a:ext uri="{9D8B030D-6E8A-4147-A177-3AD203B41FA5}">
                      <a16:colId xmlns:a16="http://schemas.microsoft.com/office/drawing/2014/main" val="1429678710"/>
                    </a:ext>
                  </a:extLst>
                </a:gridCol>
                <a:gridCol w="836274">
                  <a:extLst>
                    <a:ext uri="{9D8B030D-6E8A-4147-A177-3AD203B41FA5}">
                      <a16:colId xmlns:a16="http://schemas.microsoft.com/office/drawing/2014/main" val="344444156"/>
                    </a:ext>
                  </a:extLst>
                </a:gridCol>
                <a:gridCol w="758344">
                  <a:extLst>
                    <a:ext uri="{9D8B030D-6E8A-4147-A177-3AD203B41FA5}">
                      <a16:colId xmlns:a16="http://schemas.microsoft.com/office/drawing/2014/main" val="1015343892"/>
                    </a:ext>
                  </a:extLst>
                </a:gridCol>
                <a:gridCol w="818959">
                  <a:extLst>
                    <a:ext uri="{9D8B030D-6E8A-4147-A177-3AD203B41FA5}">
                      <a16:colId xmlns:a16="http://schemas.microsoft.com/office/drawing/2014/main" val="2326504877"/>
                    </a:ext>
                  </a:extLst>
                </a:gridCol>
                <a:gridCol w="827619">
                  <a:extLst>
                    <a:ext uri="{9D8B030D-6E8A-4147-A177-3AD203B41FA5}">
                      <a16:colId xmlns:a16="http://schemas.microsoft.com/office/drawing/2014/main" val="2181669238"/>
                    </a:ext>
                  </a:extLst>
                </a:gridCol>
                <a:gridCol w="784323">
                  <a:extLst>
                    <a:ext uri="{9D8B030D-6E8A-4147-A177-3AD203B41FA5}">
                      <a16:colId xmlns:a16="http://schemas.microsoft.com/office/drawing/2014/main" val="383120323"/>
                    </a:ext>
                  </a:extLst>
                </a:gridCol>
                <a:gridCol w="810301">
                  <a:extLst>
                    <a:ext uri="{9D8B030D-6E8A-4147-A177-3AD203B41FA5}">
                      <a16:colId xmlns:a16="http://schemas.microsoft.com/office/drawing/2014/main" val="1233985300"/>
                    </a:ext>
                  </a:extLst>
                </a:gridCol>
                <a:gridCol w="862255">
                  <a:extLst>
                    <a:ext uri="{9D8B030D-6E8A-4147-A177-3AD203B41FA5}">
                      <a16:colId xmlns:a16="http://schemas.microsoft.com/office/drawing/2014/main" val="3858972827"/>
                    </a:ext>
                  </a:extLst>
                </a:gridCol>
                <a:gridCol w="749684">
                  <a:extLst>
                    <a:ext uri="{9D8B030D-6E8A-4147-A177-3AD203B41FA5}">
                      <a16:colId xmlns:a16="http://schemas.microsoft.com/office/drawing/2014/main" val="1974214697"/>
                    </a:ext>
                  </a:extLst>
                </a:gridCol>
                <a:gridCol w="780671">
                  <a:extLst>
                    <a:ext uri="{9D8B030D-6E8A-4147-A177-3AD203B41FA5}">
                      <a16:colId xmlns:a16="http://schemas.microsoft.com/office/drawing/2014/main" val="2844828958"/>
                    </a:ext>
                  </a:extLst>
                </a:gridCol>
                <a:gridCol w="765026">
                  <a:extLst>
                    <a:ext uri="{9D8B030D-6E8A-4147-A177-3AD203B41FA5}">
                      <a16:colId xmlns:a16="http://schemas.microsoft.com/office/drawing/2014/main" val="1352745320"/>
                    </a:ext>
                  </a:extLst>
                </a:gridCol>
              </a:tblGrid>
              <a:tr h="438150">
                <a:tc gridSpan="14">
                  <a:txBody>
                    <a:bodyPr/>
                    <a:lstStyle/>
                    <a:p>
                      <a:pPr algn="ctr" rtl="0"/>
                      <a:r>
                        <a:rPr lang="en-US">
                          <a:effectLst/>
                        </a:rPr>
                        <a:t>Closing the Gaps Student Groups Yearly Targets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374676"/>
                  </a:ext>
                </a:extLst>
              </a:tr>
              <a:tr h="865909">
                <a:tc>
                  <a:txBody>
                    <a:bodyPr/>
                    <a:lstStyle/>
                    <a:p>
                      <a:pPr algn="ctr"/>
                      <a:endParaRPr lang="en-US" sz="1400">
                        <a:effectLst/>
                      </a:endParaRPr>
                    </a:p>
                  </a:txBody>
                  <a:tcPr marL="0" marR="0" marT="0" marB="0" anchor="ctr"/>
                </a:tc>
                <a:tc>
                  <a:txBody>
                    <a:bodyPr/>
                    <a:lstStyle/>
                    <a:p>
                      <a:pPr algn="ctr" rtl="0"/>
                      <a:r>
                        <a:rPr lang="en-US" sz="1400">
                          <a:effectLst/>
                        </a:rPr>
                        <a:t>African American</a:t>
                      </a:r>
                    </a:p>
                  </a:txBody>
                  <a:tcPr marL="0" marR="0" marT="0" marB="0" anchor="ctr"/>
                </a:tc>
                <a:tc>
                  <a:txBody>
                    <a:bodyPr/>
                    <a:lstStyle/>
                    <a:p>
                      <a:pPr algn="ctr" rtl="0"/>
                      <a:r>
                        <a:rPr lang="en-US" sz="1400">
                          <a:effectLst/>
                        </a:rPr>
                        <a:t>Hispanic</a:t>
                      </a:r>
                    </a:p>
                  </a:txBody>
                  <a:tcPr marL="0" marR="0" marT="0" marB="0" anchor="ctr"/>
                </a:tc>
                <a:tc>
                  <a:txBody>
                    <a:bodyPr/>
                    <a:lstStyle/>
                    <a:p>
                      <a:pPr algn="ctr" rtl="0"/>
                      <a:r>
                        <a:rPr lang="en-US" sz="1400">
                          <a:effectLst/>
                        </a:rPr>
                        <a:t>White</a:t>
                      </a:r>
                    </a:p>
                  </a:txBody>
                  <a:tcPr marL="0" marR="0" marT="0" marB="0" anchor="ctr"/>
                </a:tc>
                <a:tc>
                  <a:txBody>
                    <a:bodyPr/>
                    <a:lstStyle/>
                    <a:p>
                      <a:pPr algn="ctr" rtl="0"/>
                      <a:r>
                        <a:rPr lang="en-US" sz="1400">
                          <a:effectLst/>
                        </a:rPr>
                        <a:t>American Indian</a:t>
                      </a:r>
                    </a:p>
                  </a:txBody>
                  <a:tcPr marL="0" marR="0" marT="0" marB="0" anchor="ctr"/>
                </a:tc>
                <a:tc>
                  <a:txBody>
                    <a:bodyPr/>
                    <a:lstStyle/>
                    <a:p>
                      <a:pPr algn="ctr" rtl="0"/>
                      <a:r>
                        <a:rPr lang="en-US" sz="1400">
                          <a:effectLst/>
                        </a:rPr>
                        <a:t>Asian</a:t>
                      </a:r>
                    </a:p>
                  </a:txBody>
                  <a:tcPr marL="0" marR="0" marT="0" marB="0" anchor="ctr"/>
                </a:tc>
                <a:tc>
                  <a:txBody>
                    <a:bodyPr/>
                    <a:lstStyle/>
                    <a:p>
                      <a:pPr algn="ctr" rtl="0"/>
                      <a:r>
                        <a:rPr lang="en-US" sz="1400">
                          <a:effectLst/>
                        </a:rPr>
                        <a:t>Pacific Islander</a:t>
                      </a:r>
                    </a:p>
                  </a:txBody>
                  <a:tcPr marL="0" marR="0" marT="0" marB="0" anchor="ctr"/>
                </a:tc>
                <a:tc>
                  <a:txBody>
                    <a:bodyPr/>
                    <a:lstStyle/>
                    <a:p>
                      <a:pPr algn="ctr" rtl="0"/>
                      <a:r>
                        <a:rPr lang="en-US" sz="1400">
                          <a:effectLst/>
                        </a:rPr>
                        <a:t>Two or More Races</a:t>
                      </a:r>
                    </a:p>
                  </a:txBody>
                  <a:tcPr marL="0" marR="0" marT="0" marB="0" anchor="ctr"/>
                </a:tc>
                <a:tc>
                  <a:txBody>
                    <a:bodyPr/>
                    <a:lstStyle/>
                    <a:p>
                      <a:pPr algn="ctr" rtl="0"/>
                      <a:r>
                        <a:rPr lang="en-US" sz="1400">
                          <a:effectLst/>
                        </a:rPr>
                        <a:t>Special Ed</a:t>
                      </a:r>
                    </a:p>
                  </a:txBody>
                  <a:tcPr marL="0" marR="0" marT="0" marB="0" anchor="ctr"/>
                </a:tc>
                <a:tc>
                  <a:txBody>
                    <a:bodyPr/>
                    <a:lstStyle/>
                    <a:p>
                      <a:pPr algn="ctr" rtl="0"/>
                      <a:r>
                        <a:rPr lang="en-US" sz="1400">
                          <a:effectLst/>
                        </a:rPr>
                        <a:t>Eco. </a:t>
                      </a:r>
                      <a:r>
                        <a:rPr lang="en-US" sz="1400" err="1">
                          <a:effectLst/>
                        </a:rPr>
                        <a:t>Disadv</a:t>
                      </a:r>
                      <a:r>
                        <a:rPr lang="en-US" sz="1400">
                          <a:effectLst/>
                        </a:rPr>
                        <a:t>.</a:t>
                      </a:r>
                    </a:p>
                  </a:txBody>
                  <a:tcPr marL="0" marR="0" marT="0" marB="0" anchor="ctr"/>
                </a:tc>
                <a:tc>
                  <a:txBody>
                    <a:bodyPr/>
                    <a:lstStyle/>
                    <a:p>
                      <a:pPr algn="ctr" rtl="0"/>
                      <a:r>
                        <a:rPr lang="en-US" sz="1400">
                          <a:effectLst/>
                        </a:rPr>
                        <a:t>Special  Ed (Former)</a:t>
                      </a:r>
                    </a:p>
                  </a:txBody>
                  <a:tcPr marL="0" marR="0" marT="0" marB="0" anchor="ctr"/>
                </a:tc>
                <a:tc>
                  <a:txBody>
                    <a:bodyPr/>
                    <a:lstStyle/>
                    <a:p>
                      <a:pPr algn="ctr" rtl="0"/>
                      <a:r>
                        <a:rPr lang="en-US" sz="1400">
                          <a:effectLst/>
                        </a:rPr>
                        <a:t>EL</a:t>
                      </a:r>
                    </a:p>
                  </a:txBody>
                  <a:tcPr marL="0" marR="0" marT="0" marB="0" anchor="ctr"/>
                </a:tc>
                <a:tc>
                  <a:txBody>
                    <a:bodyPr/>
                    <a:lstStyle/>
                    <a:p>
                      <a:pPr algn="ctr" rtl="0"/>
                      <a:r>
                        <a:rPr lang="en-US" sz="1400">
                          <a:effectLst/>
                        </a:rPr>
                        <a:t>Cont. Enrolled</a:t>
                      </a:r>
                    </a:p>
                  </a:txBody>
                  <a:tcPr marL="0" marR="0" marT="0" marB="0" anchor="ctr"/>
                </a:tc>
                <a:tc>
                  <a:txBody>
                    <a:bodyPr/>
                    <a:lstStyle/>
                    <a:p>
                      <a:pPr algn="ctr" rtl="0"/>
                      <a:r>
                        <a:rPr lang="en-US" sz="1400">
                          <a:effectLst/>
                        </a:rPr>
                        <a:t>Non-Cont. Enrolled</a:t>
                      </a:r>
                    </a:p>
                  </a:txBody>
                  <a:tcPr marL="0" marR="0" marT="0" marB="0" anchor="ctr"/>
                </a:tc>
                <a:extLst>
                  <a:ext uri="{0D108BD9-81ED-4DB2-BD59-A6C34878D82A}">
                    <a16:rowId xmlns:a16="http://schemas.microsoft.com/office/drawing/2014/main" val="233567765"/>
                  </a:ext>
                </a:extLst>
              </a:tr>
              <a:tr h="304800">
                <a:tc>
                  <a:txBody>
                    <a:bodyPr/>
                    <a:lstStyle/>
                    <a:p>
                      <a:pPr algn="ctr" rtl="0"/>
                      <a:r>
                        <a:rPr lang="en-US" sz="1400">
                          <a:effectLst/>
                        </a:rPr>
                        <a:t>2019</a:t>
                      </a:r>
                    </a:p>
                  </a:txBody>
                  <a:tcPr marL="0" marR="0" marT="0" marB="0" anchor="ctr"/>
                </a:tc>
                <a:tc>
                  <a:txBody>
                    <a:bodyPr/>
                    <a:lstStyle/>
                    <a:p>
                      <a:pPr algn="ctr" rtl="0"/>
                      <a:r>
                        <a:rPr lang="en-US" sz="1400">
                          <a:effectLst/>
                        </a:rPr>
                        <a:t>13%</a:t>
                      </a:r>
                    </a:p>
                  </a:txBody>
                  <a:tcPr marL="0" marR="0" marT="0" marB="0" anchor="ctr"/>
                </a:tc>
                <a:tc>
                  <a:txBody>
                    <a:bodyPr/>
                    <a:lstStyle/>
                    <a:p>
                      <a:pPr algn="ctr" rtl="0"/>
                      <a:r>
                        <a:rPr lang="en-US" sz="1400">
                          <a:effectLst/>
                        </a:rPr>
                        <a:t>40%</a:t>
                      </a:r>
                    </a:p>
                  </a:txBody>
                  <a:tcPr marL="0" marR="0" marT="0" marB="0" anchor="ctr"/>
                </a:tc>
                <a:tc>
                  <a:txBody>
                    <a:bodyPr/>
                    <a:lstStyle/>
                    <a:p>
                      <a:pPr algn="ctr" rtl="0"/>
                      <a:r>
                        <a:rPr lang="en-US" sz="1400">
                          <a:effectLst/>
                        </a:rPr>
                        <a:t>39%</a:t>
                      </a:r>
                    </a:p>
                  </a:txBody>
                  <a:tcPr marL="0" marR="0" marT="0" marB="0" anchor="ctr"/>
                </a:tc>
                <a:tc>
                  <a:txBody>
                    <a:bodyPr/>
                    <a:lstStyle/>
                    <a:p>
                      <a:pPr algn="ctr" rtl="0"/>
                      <a:r>
                        <a:rPr lang="en-US" sz="1400">
                          <a:effectLst/>
                        </a:rPr>
                        <a:t>*</a:t>
                      </a:r>
                    </a:p>
                  </a:txBody>
                  <a:tcPr marL="0" marR="0" marT="0" marB="0" anchor="ctr"/>
                </a:tc>
                <a:tc>
                  <a:txBody>
                    <a:bodyPr/>
                    <a:lstStyle/>
                    <a:p>
                      <a:pPr algn="ctr" rtl="0"/>
                      <a:r>
                        <a:rPr lang="en-US" sz="1400">
                          <a:effectLst/>
                        </a:rPr>
                        <a:t>*</a:t>
                      </a:r>
                    </a:p>
                  </a:txBody>
                  <a:tcPr marL="0" marR="0" marT="0" marB="0" anchor="ctr"/>
                </a:tc>
                <a:tc>
                  <a:txBody>
                    <a:bodyPr/>
                    <a:lstStyle/>
                    <a:p>
                      <a:pPr algn="ctr" rtl="0"/>
                      <a:endParaRPr lang="en-US" sz="1400">
                        <a:effectLst/>
                      </a:endParaRPr>
                    </a:p>
                  </a:txBody>
                  <a:tcPr marL="0" marR="0" marT="0" marB="0" anchor="ctr"/>
                </a:tc>
                <a:tc>
                  <a:txBody>
                    <a:bodyPr/>
                    <a:lstStyle/>
                    <a:p>
                      <a:pPr algn="ctr" rtl="0"/>
                      <a:r>
                        <a:rPr lang="en-US" sz="1400">
                          <a:effectLst/>
                        </a:rPr>
                        <a:t>17%</a:t>
                      </a:r>
                    </a:p>
                  </a:txBody>
                  <a:tcPr marL="0" marR="0" marT="0" marB="0" anchor="ctr"/>
                </a:tc>
                <a:tc>
                  <a:txBody>
                    <a:bodyPr/>
                    <a:lstStyle/>
                    <a:p>
                      <a:pPr algn="ctr" rtl="0"/>
                      <a:r>
                        <a:rPr lang="en-US" sz="1400">
                          <a:effectLst/>
                        </a:rPr>
                        <a:t>23%</a:t>
                      </a:r>
                    </a:p>
                  </a:txBody>
                  <a:tcPr marL="0" marR="0" marT="0" marB="0" anchor="ctr"/>
                </a:tc>
                <a:tc>
                  <a:txBody>
                    <a:bodyPr/>
                    <a:lstStyle/>
                    <a:p>
                      <a:pPr algn="ctr" rtl="0"/>
                      <a:r>
                        <a:rPr lang="en-US" sz="1400">
                          <a:effectLst/>
                        </a:rPr>
                        <a:t>27%</a:t>
                      </a:r>
                    </a:p>
                  </a:txBody>
                  <a:tcPr marL="0" marR="0" marT="0" marB="0" anchor="ctr"/>
                </a:tc>
                <a:tc>
                  <a:txBody>
                    <a:bodyPr/>
                    <a:lstStyle/>
                    <a:p>
                      <a:pPr algn="ctr" rtl="0"/>
                      <a:r>
                        <a:rPr lang="en-US" sz="1400">
                          <a:effectLst/>
                        </a:rPr>
                        <a:t>40%</a:t>
                      </a:r>
                    </a:p>
                  </a:txBody>
                  <a:tcPr marL="0" marR="0" marT="0" marB="0" anchor="ctr"/>
                </a:tc>
                <a:tc>
                  <a:txBody>
                    <a:bodyPr/>
                    <a:lstStyle/>
                    <a:p>
                      <a:pPr algn="ctr" rtl="0"/>
                      <a:r>
                        <a:rPr lang="en-US" sz="1400">
                          <a:effectLst/>
                        </a:rPr>
                        <a:t>67%</a:t>
                      </a:r>
                    </a:p>
                  </a:txBody>
                  <a:tcPr marL="0" marR="0" marT="0" marB="0" anchor="ctr"/>
                </a:tc>
                <a:tc>
                  <a:txBody>
                    <a:bodyPr/>
                    <a:lstStyle/>
                    <a:p>
                      <a:pPr algn="ctr" rtl="0"/>
                      <a:r>
                        <a:rPr lang="en-US" sz="1400">
                          <a:effectLst/>
                        </a:rPr>
                        <a:t>40%</a:t>
                      </a:r>
                    </a:p>
                  </a:txBody>
                  <a:tcPr marL="0" marR="0" marT="0" marB="0" anchor="ctr"/>
                </a:tc>
                <a:tc>
                  <a:txBody>
                    <a:bodyPr/>
                    <a:lstStyle/>
                    <a:p>
                      <a:pPr algn="ctr" rtl="0"/>
                      <a:r>
                        <a:rPr lang="en-US" sz="1400">
                          <a:effectLst/>
                        </a:rPr>
                        <a:t>29%</a:t>
                      </a:r>
                    </a:p>
                  </a:txBody>
                  <a:tcPr marL="0" marR="0" marT="0" marB="0" anchor="ctr"/>
                </a:tc>
                <a:extLst>
                  <a:ext uri="{0D108BD9-81ED-4DB2-BD59-A6C34878D82A}">
                    <a16:rowId xmlns:a16="http://schemas.microsoft.com/office/drawing/2014/main" val="3873631"/>
                  </a:ext>
                </a:extLst>
              </a:tr>
              <a:tr h="304800">
                <a:tc>
                  <a:txBody>
                    <a:bodyPr/>
                    <a:lstStyle/>
                    <a:p>
                      <a:pPr algn="ctr" rtl="0"/>
                      <a:r>
                        <a:rPr lang="en-US" sz="1400">
                          <a:effectLst/>
                        </a:rPr>
                        <a:t>2020</a:t>
                      </a:r>
                    </a:p>
                  </a:txBody>
                  <a:tcPr marL="0" marR="0" marT="0" marB="0" anchor="ctr"/>
                </a:tc>
                <a:tc>
                  <a:txBody>
                    <a:bodyPr/>
                    <a:lstStyle/>
                    <a:p>
                      <a:pPr algn="ctr" rtl="0"/>
                      <a:r>
                        <a:rPr lang="en-US" sz="1400">
                          <a:effectLst/>
                        </a:rPr>
                        <a:t>14%</a:t>
                      </a:r>
                    </a:p>
                  </a:txBody>
                  <a:tcPr marL="0" marR="0" marT="0" marB="0" anchor="ctr"/>
                </a:tc>
                <a:tc>
                  <a:txBody>
                    <a:bodyPr/>
                    <a:lstStyle/>
                    <a:p>
                      <a:pPr algn="ctr" rtl="0"/>
                      <a:r>
                        <a:rPr lang="en-US" sz="1400">
                          <a:effectLst/>
                        </a:rPr>
                        <a:t>41%</a:t>
                      </a:r>
                    </a:p>
                  </a:txBody>
                  <a:tcPr marL="0" marR="0" marT="0" marB="0" anchor="ctr"/>
                </a:tc>
                <a:tc>
                  <a:txBody>
                    <a:bodyPr/>
                    <a:lstStyle/>
                    <a:p>
                      <a:pPr algn="ctr" rtl="0"/>
                      <a:r>
                        <a:rPr lang="en-US" sz="1400">
                          <a:effectLst/>
                        </a:rPr>
                        <a:t>40%</a:t>
                      </a:r>
                    </a:p>
                  </a:txBody>
                  <a:tcPr marL="0" marR="0" marT="0" marB="0" anchor="ctr"/>
                </a:tc>
                <a:tc>
                  <a:txBody>
                    <a:bodyPr/>
                    <a:lstStyle/>
                    <a:p>
                      <a:pPr algn="ctr" rtl="0"/>
                      <a:r>
                        <a:rPr lang="en-US" sz="1400">
                          <a:effectLst/>
                        </a:rPr>
                        <a:t>*</a:t>
                      </a:r>
                    </a:p>
                  </a:txBody>
                  <a:tcPr marL="0" marR="0" marT="0" marB="0" anchor="ctr"/>
                </a:tc>
                <a:tc>
                  <a:txBody>
                    <a:bodyPr/>
                    <a:lstStyle/>
                    <a:p>
                      <a:pPr algn="ctr" rtl="0"/>
                      <a:r>
                        <a:rPr lang="en-US" sz="1400">
                          <a:effectLst/>
                        </a:rPr>
                        <a:t>*</a:t>
                      </a:r>
                    </a:p>
                  </a:txBody>
                  <a:tcPr marL="0" marR="0" marT="0" marB="0" anchor="ctr"/>
                </a:tc>
                <a:tc>
                  <a:txBody>
                    <a:bodyPr/>
                    <a:lstStyle/>
                    <a:p>
                      <a:pPr algn="ctr" rtl="0"/>
                      <a:endParaRPr lang="en-US" sz="1400">
                        <a:effectLst/>
                      </a:endParaRPr>
                    </a:p>
                  </a:txBody>
                  <a:tcPr marL="0" marR="0" marT="0" marB="0" anchor="ctr"/>
                </a:tc>
                <a:tc>
                  <a:txBody>
                    <a:bodyPr/>
                    <a:lstStyle/>
                    <a:p>
                      <a:pPr algn="ctr" rtl="0"/>
                      <a:r>
                        <a:rPr lang="en-US" sz="1400">
                          <a:effectLst/>
                        </a:rPr>
                        <a:t>18%</a:t>
                      </a:r>
                    </a:p>
                  </a:txBody>
                  <a:tcPr marL="0" marR="0" marT="0" marB="0" anchor="ctr"/>
                </a:tc>
                <a:tc>
                  <a:txBody>
                    <a:bodyPr/>
                    <a:lstStyle/>
                    <a:p>
                      <a:pPr algn="ctr" rtl="0"/>
                      <a:r>
                        <a:rPr lang="en-US" sz="1400">
                          <a:effectLst/>
                        </a:rPr>
                        <a:t>24%</a:t>
                      </a:r>
                    </a:p>
                  </a:txBody>
                  <a:tcPr marL="0" marR="0" marT="0" marB="0" anchor="ctr"/>
                </a:tc>
                <a:tc>
                  <a:txBody>
                    <a:bodyPr/>
                    <a:lstStyle/>
                    <a:p>
                      <a:pPr algn="ctr" rtl="0"/>
                      <a:r>
                        <a:rPr lang="en-US" sz="1400">
                          <a:effectLst/>
                        </a:rPr>
                        <a:t>28%</a:t>
                      </a:r>
                    </a:p>
                  </a:txBody>
                  <a:tcPr marL="0" marR="0" marT="0" marB="0" anchor="ctr"/>
                </a:tc>
                <a:tc>
                  <a:txBody>
                    <a:bodyPr/>
                    <a:lstStyle/>
                    <a:p>
                      <a:pPr algn="ctr" rtl="0"/>
                      <a:r>
                        <a:rPr lang="en-US" sz="1400">
                          <a:effectLst/>
                        </a:rPr>
                        <a:t>41%</a:t>
                      </a:r>
                    </a:p>
                  </a:txBody>
                  <a:tcPr marL="0" marR="0" marT="0" marB="0" anchor="ctr"/>
                </a:tc>
                <a:tc>
                  <a:txBody>
                    <a:bodyPr/>
                    <a:lstStyle/>
                    <a:p>
                      <a:pPr algn="ctr" rtl="0"/>
                      <a:r>
                        <a:rPr lang="en-US" sz="1400">
                          <a:effectLst/>
                        </a:rPr>
                        <a:t>68%</a:t>
                      </a:r>
                    </a:p>
                  </a:txBody>
                  <a:tcPr marL="0" marR="0" marT="0" marB="0" anchor="ctr"/>
                </a:tc>
                <a:tc>
                  <a:txBody>
                    <a:bodyPr/>
                    <a:lstStyle/>
                    <a:p>
                      <a:pPr algn="ctr" rtl="0"/>
                      <a:r>
                        <a:rPr lang="en-US" sz="1400">
                          <a:effectLst/>
                        </a:rPr>
                        <a:t>41%</a:t>
                      </a:r>
                    </a:p>
                  </a:txBody>
                  <a:tcPr marL="0" marR="0" marT="0" marB="0" anchor="ctr"/>
                </a:tc>
                <a:tc>
                  <a:txBody>
                    <a:bodyPr/>
                    <a:lstStyle/>
                    <a:p>
                      <a:pPr algn="ctr" rtl="0"/>
                      <a:r>
                        <a:rPr lang="en-US" sz="1400">
                          <a:effectLst/>
                        </a:rPr>
                        <a:t>30%</a:t>
                      </a:r>
                    </a:p>
                  </a:txBody>
                  <a:tcPr marL="0" marR="0" marT="0" marB="0" anchor="ctr"/>
                </a:tc>
                <a:extLst>
                  <a:ext uri="{0D108BD9-81ED-4DB2-BD59-A6C34878D82A}">
                    <a16:rowId xmlns:a16="http://schemas.microsoft.com/office/drawing/2014/main" val="1202518239"/>
                  </a:ext>
                </a:extLst>
              </a:tr>
              <a:tr h="304800">
                <a:tc>
                  <a:txBody>
                    <a:bodyPr/>
                    <a:lstStyle/>
                    <a:p>
                      <a:pPr algn="ctr" rtl="0"/>
                      <a:r>
                        <a:rPr lang="en-US" sz="1400">
                          <a:effectLst/>
                        </a:rPr>
                        <a:t>2021</a:t>
                      </a:r>
                    </a:p>
                  </a:txBody>
                  <a:tcPr marL="0" marR="0" marT="0" marB="0" anchor="ctr"/>
                </a:tc>
                <a:tc>
                  <a:txBody>
                    <a:bodyPr/>
                    <a:lstStyle/>
                    <a:p>
                      <a:pPr algn="ctr" rtl="0"/>
                      <a:r>
                        <a:rPr lang="en-US" sz="1400">
                          <a:effectLst/>
                        </a:rPr>
                        <a:t>15%</a:t>
                      </a:r>
                    </a:p>
                  </a:txBody>
                  <a:tcPr marL="0" marR="0" marT="0" marB="0" anchor="ctr"/>
                </a:tc>
                <a:tc>
                  <a:txBody>
                    <a:bodyPr/>
                    <a:lstStyle/>
                    <a:p>
                      <a:pPr algn="ctr" rtl="0"/>
                      <a:r>
                        <a:rPr lang="en-US" sz="1400">
                          <a:effectLst/>
                        </a:rPr>
                        <a:t>42%</a:t>
                      </a:r>
                    </a:p>
                  </a:txBody>
                  <a:tcPr marL="0" marR="0" marT="0" marB="0" anchor="ctr"/>
                </a:tc>
                <a:tc>
                  <a:txBody>
                    <a:bodyPr/>
                    <a:lstStyle/>
                    <a:p>
                      <a:pPr algn="ctr" rtl="0"/>
                      <a:r>
                        <a:rPr lang="en-US" sz="1400">
                          <a:effectLst/>
                        </a:rPr>
                        <a:t>41%</a:t>
                      </a:r>
                    </a:p>
                  </a:txBody>
                  <a:tcPr marL="0" marR="0" marT="0" marB="0" anchor="ctr"/>
                </a:tc>
                <a:tc>
                  <a:txBody>
                    <a:bodyPr/>
                    <a:lstStyle/>
                    <a:p>
                      <a:pPr algn="ctr" rtl="0"/>
                      <a:r>
                        <a:rPr lang="en-US" sz="1400">
                          <a:effectLst/>
                        </a:rPr>
                        <a:t>*</a:t>
                      </a:r>
                    </a:p>
                  </a:txBody>
                  <a:tcPr marL="0" marR="0" marT="0" marB="0" anchor="ctr"/>
                </a:tc>
                <a:tc>
                  <a:txBody>
                    <a:bodyPr/>
                    <a:lstStyle/>
                    <a:p>
                      <a:pPr algn="ctr" rtl="0"/>
                      <a:r>
                        <a:rPr lang="en-US" sz="1400">
                          <a:effectLst/>
                        </a:rPr>
                        <a:t>*</a:t>
                      </a:r>
                    </a:p>
                  </a:txBody>
                  <a:tcPr marL="0" marR="0" marT="0" marB="0" anchor="ctr"/>
                </a:tc>
                <a:tc>
                  <a:txBody>
                    <a:bodyPr/>
                    <a:lstStyle/>
                    <a:p>
                      <a:pPr algn="ctr" rtl="0"/>
                      <a:endParaRPr lang="en-US" sz="1400">
                        <a:effectLst/>
                      </a:endParaRPr>
                    </a:p>
                  </a:txBody>
                  <a:tcPr marL="0" marR="0" marT="0" marB="0" anchor="ctr"/>
                </a:tc>
                <a:tc>
                  <a:txBody>
                    <a:bodyPr/>
                    <a:lstStyle/>
                    <a:p>
                      <a:pPr algn="ctr" rtl="0"/>
                      <a:r>
                        <a:rPr lang="en-US" sz="1400">
                          <a:effectLst/>
                        </a:rPr>
                        <a:t>19%</a:t>
                      </a:r>
                    </a:p>
                  </a:txBody>
                  <a:tcPr marL="0" marR="0" marT="0" marB="0" anchor="ctr"/>
                </a:tc>
                <a:tc>
                  <a:txBody>
                    <a:bodyPr/>
                    <a:lstStyle/>
                    <a:p>
                      <a:pPr algn="ctr" rtl="0"/>
                      <a:r>
                        <a:rPr lang="en-US" sz="1400">
                          <a:effectLst/>
                        </a:rPr>
                        <a:t>25%</a:t>
                      </a:r>
                    </a:p>
                  </a:txBody>
                  <a:tcPr marL="0" marR="0" marT="0" marB="0" anchor="ctr"/>
                </a:tc>
                <a:tc>
                  <a:txBody>
                    <a:bodyPr/>
                    <a:lstStyle/>
                    <a:p>
                      <a:pPr algn="ctr" rtl="0"/>
                      <a:r>
                        <a:rPr lang="en-US" sz="1400">
                          <a:effectLst/>
                        </a:rPr>
                        <a:t>29%</a:t>
                      </a:r>
                    </a:p>
                  </a:txBody>
                  <a:tcPr marL="0" marR="0" marT="0" marB="0" anchor="ctr"/>
                </a:tc>
                <a:tc>
                  <a:txBody>
                    <a:bodyPr/>
                    <a:lstStyle/>
                    <a:p>
                      <a:pPr algn="ctr" rtl="0"/>
                      <a:r>
                        <a:rPr lang="en-US" sz="1400">
                          <a:effectLst/>
                        </a:rPr>
                        <a:t>42%</a:t>
                      </a:r>
                    </a:p>
                  </a:txBody>
                  <a:tcPr marL="0" marR="0" marT="0" marB="0" anchor="ctr"/>
                </a:tc>
                <a:tc>
                  <a:txBody>
                    <a:bodyPr/>
                    <a:lstStyle/>
                    <a:p>
                      <a:pPr algn="ctr" rtl="0"/>
                      <a:r>
                        <a:rPr lang="en-US" sz="1400">
                          <a:effectLst/>
                        </a:rPr>
                        <a:t>69%</a:t>
                      </a:r>
                    </a:p>
                  </a:txBody>
                  <a:tcPr marL="0" marR="0" marT="0" marB="0" anchor="ctr"/>
                </a:tc>
                <a:tc>
                  <a:txBody>
                    <a:bodyPr/>
                    <a:lstStyle/>
                    <a:p>
                      <a:pPr algn="ctr" rtl="0"/>
                      <a:r>
                        <a:rPr lang="en-US" sz="1400">
                          <a:effectLst/>
                        </a:rPr>
                        <a:t>42%</a:t>
                      </a:r>
                    </a:p>
                  </a:txBody>
                  <a:tcPr marL="0" marR="0" marT="0" marB="0" anchor="ctr"/>
                </a:tc>
                <a:tc>
                  <a:txBody>
                    <a:bodyPr/>
                    <a:lstStyle/>
                    <a:p>
                      <a:pPr algn="ctr" rtl="0"/>
                      <a:r>
                        <a:rPr lang="en-US" sz="1400">
                          <a:effectLst/>
                        </a:rPr>
                        <a:t>31%</a:t>
                      </a:r>
                    </a:p>
                  </a:txBody>
                  <a:tcPr marL="0" marR="0" marT="0" marB="0" anchor="ctr"/>
                </a:tc>
                <a:extLst>
                  <a:ext uri="{0D108BD9-81ED-4DB2-BD59-A6C34878D82A}">
                    <a16:rowId xmlns:a16="http://schemas.microsoft.com/office/drawing/2014/main" val="2306823163"/>
                  </a:ext>
                </a:extLst>
              </a:tr>
              <a:tr h="304800">
                <a:tc>
                  <a:txBody>
                    <a:bodyPr/>
                    <a:lstStyle/>
                    <a:p>
                      <a:pPr algn="ctr" rtl="0"/>
                      <a:r>
                        <a:rPr lang="en-US" sz="1400">
                          <a:effectLst/>
                        </a:rPr>
                        <a:t>2022</a:t>
                      </a:r>
                    </a:p>
                  </a:txBody>
                  <a:tcPr marL="0" marR="0" marT="0" marB="0" anchor="ctr"/>
                </a:tc>
                <a:tc>
                  <a:txBody>
                    <a:bodyPr/>
                    <a:lstStyle/>
                    <a:p>
                      <a:pPr algn="ctr" rtl="0"/>
                      <a:r>
                        <a:rPr lang="en-US" sz="1400">
                          <a:effectLst/>
                        </a:rPr>
                        <a:t>17%</a:t>
                      </a:r>
                    </a:p>
                  </a:txBody>
                  <a:tcPr marL="0" marR="0" marT="0" marB="0" anchor="ctr"/>
                </a:tc>
                <a:tc>
                  <a:txBody>
                    <a:bodyPr/>
                    <a:lstStyle/>
                    <a:p>
                      <a:pPr algn="ctr" rtl="0"/>
                      <a:r>
                        <a:rPr lang="en-US" sz="1400">
                          <a:effectLst/>
                        </a:rPr>
                        <a:t>44%</a:t>
                      </a:r>
                    </a:p>
                  </a:txBody>
                  <a:tcPr marL="0" marR="0" marT="0" marB="0" anchor="ctr"/>
                </a:tc>
                <a:tc>
                  <a:txBody>
                    <a:bodyPr/>
                    <a:lstStyle/>
                    <a:p>
                      <a:pPr algn="ctr" rtl="0"/>
                      <a:r>
                        <a:rPr lang="en-US" sz="1400">
                          <a:effectLst/>
                        </a:rPr>
                        <a:t>43%</a:t>
                      </a:r>
                    </a:p>
                  </a:txBody>
                  <a:tcPr marL="0" marR="0" marT="0" marB="0" anchor="ctr"/>
                </a:tc>
                <a:tc>
                  <a:txBody>
                    <a:bodyPr/>
                    <a:lstStyle/>
                    <a:p>
                      <a:pPr algn="ctr" rtl="0"/>
                      <a:r>
                        <a:rPr lang="en-US" sz="1400">
                          <a:effectLst/>
                        </a:rPr>
                        <a:t>*</a:t>
                      </a:r>
                    </a:p>
                  </a:txBody>
                  <a:tcPr marL="0" marR="0" marT="0" marB="0" anchor="ctr"/>
                </a:tc>
                <a:tc>
                  <a:txBody>
                    <a:bodyPr/>
                    <a:lstStyle/>
                    <a:p>
                      <a:pPr algn="ctr" rtl="0"/>
                      <a:r>
                        <a:rPr lang="en-US" sz="1400">
                          <a:effectLst/>
                        </a:rPr>
                        <a:t>*</a:t>
                      </a:r>
                    </a:p>
                  </a:txBody>
                  <a:tcPr marL="0" marR="0" marT="0" marB="0" anchor="ctr"/>
                </a:tc>
                <a:tc>
                  <a:txBody>
                    <a:bodyPr/>
                    <a:lstStyle/>
                    <a:p>
                      <a:pPr algn="ctr" rtl="0"/>
                      <a:endParaRPr lang="en-US" sz="1400">
                        <a:effectLst/>
                      </a:endParaRPr>
                    </a:p>
                  </a:txBody>
                  <a:tcPr marL="0" marR="0" marT="0" marB="0" anchor="ctr"/>
                </a:tc>
                <a:tc>
                  <a:txBody>
                    <a:bodyPr/>
                    <a:lstStyle/>
                    <a:p>
                      <a:pPr algn="ctr" rtl="0"/>
                      <a:r>
                        <a:rPr lang="en-US" sz="1400">
                          <a:effectLst/>
                        </a:rPr>
                        <a:t>21%</a:t>
                      </a:r>
                    </a:p>
                  </a:txBody>
                  <a:tcPr marL="0" marR="0" marT="0" marB="0" anchor="ctr"/>
                </a:tc>
                <a:tc>
                  <a:txBody>
                    <a:bodyPr/>
                    <a:lstStyle/>
                    <a:p>
                      <a:pPr algn="ctr" rtl="0"/>
                      <a:r>
                        <a:rPr lang="en-US" sz="1400">
                          <a:effectLst/>
                        </a:rPr>
                        <a:t>27%</a:t>
                      </a:r>
                    </a:p>
                  </a:txBody>
                  <a:tcPr marL="0" marR="0" marT="0" marB="0" anchor="ctr"/>
                </a:tc>
                <a:tc>
                  <a:txBody>
                    <a:bodyPr/>
                    <a:lstStyle/>
                    <a:p>
                      <a:pPr algn="ctr" rtl="0"/>
                      <a:r>
                        <a:rPr lang="en-US" sz="1400">
                          <a:effectLst/>
                        </a:rPr>
                        <a:t>31%</a:t>
                      </a:r>
                    </a:p>
                  </a:txBody>
                  <a:tcPr marL="0" marR="0" marT="0" marB="0" anchor="ctr"/>
                </a:tc>
                <a:tc>
                  <a:txBody>
                    <a:bodyPr/>
                    <a:lstStyle/>
                    <a:p>
                      <a:pPr algn="ctr" rtl="0"/>
                      <a:r>
                        <a:rPr lang="en-US" sz="1400">
                          <a:effectLst/>
                        </a:rPr>
                        <a:t>44%</a:t>
                      </a:r>
                    </a:p>
                  </a:txBody>
                  <a:tcPr marL="0" marR="0" marT="0" marB="0" anchor="ctr"/>
                </a:tc>
                <a:tc>
                  <a:txBody>
                    <a:bodyPr/>
                    <a:lstStyle/>
                    <a:p>
                      <a:pPr algn="ctr" rtl="0"/>
                      <a:r>
                        <a:rPr lang="en-US" sz="1400">
                          <a:effectLst/>
                        </a:rPr>
                        <a:t>71%</a:t>
                      </a:r>
                    </a:p>
                  </a:txBody>
                  <a:tcPr marL="0" marR="0" marT="0" marB="0" anchor="ctr"/>
                </a:tc>
                <a:tc>
                  <a:txBody>
                    <a:bodyPr/>
                    <a:lstStyle/>
                    <a:p>
                      <a:pPr algn="ctr" rtl="0"/>
                      <a:r>
                        <a:rPr lang="en-US" sz="1400">
                          <a:effectLst/>
                        </a:rPr>
                        <a:t>44%</a:t>
                      </a:r>
                    </a:p>
                  </a:txBody>
                  <a:tcPr marL="0" marR="0" marT="0" marB="0" anchor="ctr"/>
                </a:tc>
                <a:tc>
                  <a:txBody>
                    <a:bodyPr/>
                    <a:lstStyle/>
                    <a:p>
                      <a:pPr algn="ctr" rtl="0"/>
                      <a:r>
                        <a:rPr lang="en-US" sz="1400">
                          <a:effectLst/>
                        </a:rPr>
                        <a:t>33%</a:t>
                      </a:r>
                    </a:p>
                  </a:txBody>
                  <a:tcPr marL="0" marR="0" marT="0" marB="0" anchor="ctr"/>
                </a:tc>
                <a:extLst>
                  <a:ext uri="{0D108BD9-81ED-4DB2-BD59-A6C34878D82A}">
                    <a16:rowId xmlns:a16="http://schemas.microsoft.com/office/drawing/2014/main" val="3280042550"/>
                  </a:ext>
                </a:extLst>
              </a:tr>
              <a:tr h="304800">
                <a:tc>
                  <a:txBody>
                    <a:bodyPr/>
                    <a:lstStyle/>
                    <a:p>
                      <a:pPr algn="ctr" rtl="0"/>
                      <a:r>
                        <a:rPr lang="en-US" sz="1400">
                          <a:effectLst/>
                        </a:rPr>
                        <a:t>2023</a:t>
                      </a:r>
                    </a:p>
                  </a:txBody>
                  <a:tcPr marL="0" marR="0" marT="0" marB="0" anchor="ctr"/>
                </a:tc>
                <a:tc>
                  <a:txBody>
                    <a:bodyPr/>
                    <a:lstStyle/>
                    <a:p>
                      <a:pPr algn="ctr" rtl="0"/>
                      <a:r>
                        <a:rPr lang="en-US" sz="1400">
                          <a:effectLst/>
                        </a:rPr>
                        <a:t>19%</a:t>
                      </a:r>
                    </a:p>
                  </a:txBody>
                  <a:tcPr marL="0" marR="0" marT="0" marB="0" anchor="ctr"/>
                </a:tc>
                <a:tc>
                  <a:txBody>
                    <a:bodyPr/>
                    <a:lstStyle/>
                    <a:p>
                      <a:pPr algn="ctr" rtl="0"/>
                      <a:r>
                        <a:rPr lang="en-US" sz="1400">
                          <a:effectLst/>
                        </a:rPr>
                        <a:t>46%</a:t>
                      </a:r>
                    </a:p>
                  </a:txBody>
                  <a:tcPr marL="0" marR="0" marT="0" marB="0" anchor="ctr"/>
                </a:tc>
                <a:tc>
                  <a:txBody>
                    <a:bodyPr/>
                    <a:lstStyle/>
                    <a:p>
                      <a:pPr algn="ctr" rtl="0"/>
                      <a:r>
                        <a:rPr lang="en-US" sz="1400">
                          <a:effectLst/>
                        </a:rPr>
                        <a:t>45%</a:t>
                      </a:r>
                    </a:p>
                  </a:txBody>
                  <a:tcPr marL="0" marR="0" marT="0" marB="0" anchor="ctr"/>
                </a:tc>
                <a:tc>
                  <a:txBody>
                    <a:bodyPr/>
                    <a:lstStyle/>
                    <a:p>
                      <a:pPr algn="ctr" rtl="0"/>
                      <a:r>
                        <a:rPr lang="en-US" sz="1400">
                          <a:effectLst/>
                        </a:rPr>
                        <a:t>*</a:t>
                      </a:r>
                    </a:p>
                  </a:txBody>
                  <a:tcPr marL="0" marR="0" marT="0" marB="0" anchor="ctr"/>
                </a:tc>
                <a:tc>
                  <a:txBody>
                    <a:bodyPr/>
                    <a:lstStyle/>
                    <a:p>
                      <a:pPr algn="ctr" rtl="0"/>
                      <a:r>
                        <a:rPr lang="en-US" sz="1400">
                          <a:effectLst/>
                        </a:rPr>
                        <a:t>*</a:t>
                      </a:r>
                    </a:p>
                  </a:txBody>
                  <a:tcPr marL="0" marR="0" marT="0" marB="0" anchor="ctr"/>
                </a:tc>
                <a:tc>
                  <a:txBody>
                    <a:bodyPr/>
                    <a:lstStyle/>
                    <a:p>
                      <a:pPr algn="ctr" rtl="0"/>
                      <a:endParaRPr lang="en-US" sz="1400">
                        <a:effectLst/>
                      </a:endParaRPr>
                    </a:p>
                  </a:txBody>
                  <a:tcPr marL="0" marR="0" marT="0" marB="0" anchor="ctr"/>
                </a:tc>
                <a:tc>
                  <a:txBody>
                    <a:bodyPr/>
                    <a:lstStyle/>
                    <a:p>
                      <a:pPr algn="ctr" rtl="0"/>
                      <a:r>
                        <a:rPr lang="en-US" sz="1400">
                          <a:effectLst/>
                        </a:rPr>
                        <a:t>23%</a:t>
                      </a:r>
                    </a:p>
                  </a:txBody>
                  <a:tcPr marL="0" marR="0" marT="0" marB="0" anchor="ctr"/>
                </a:tc>
                <a:tc>
                  <a:txBody>
                    <a:bodyPr/>
                    <a:lstStyle/>
                    <a:p>
                      <a:pPr algn="ctr" rtl="0"/>
                      <a:r>
                        <a:rPr lang="en-US" sz="1400">
                          <a:effectLst/>
                        </a:rPr>
                        <a:t>29%</a:t>
                      </a:r>
                    </a:p>
                  </a:txBody>
                  <a:tcPr marL="0" marR="0" marT="0" marB="0" anchor="ctr"/>
                </a:tc>
                <a:tc>
                  <a:txBody>
                    <a:bodyPr/>
                    <a:lstStyle/>
                    <a:p>
                      <a:pPr algn="ctr" rtl="0"/>
                      <a:r>
                        <a:rPr lang="en-US" sz="1400">
                          <a:effectLst/>
                        </a:rPr>
                        <a:t>33%</a:t>
                      </a:r>
                    </a:p>
                  </a:txBody>
                  <a:tcPr marL="0" marR="0" marT="0" marB="0" anchor="ctr"/>
                </a:tc>
                <a:tc>
                  <a:txBody>
                    <a:bodyPr/>
                    <a:lstStyle/>
                    <a:p>
                      <a:pPr algn="ctr" rtl="0"/>
                      <a:r>
                        <a:rPr lang="en-US" sz="1400">
                          <a:effectLst/>
                        </a:rPr>
                        <a:t>46%</a:t>
                      </a:r>
                    </a:p>
                  </a:txBody>
                  <a:tcPr marL="0" marR="0" marT="0" marB="0" anchor="ctr"/>
                </a:tc>
                <a:tc>
                  <a:txBody>
                    <a:bodyPr/>
                    <a:lstStyle/>
                    <a:p>
                      <a:pPr algn="ctr" rtl="0"/>
                      <a:r>
                        <a:rPr lang="en-US" sz="1400">
                          <a:effectLst/>
                        </a:rPr>
                        <a:t>73%</a:t>
                      </a:r>
                    </a:p>
                  </a:txBody>
                  <a:tcPr marL="0" marR="0" marT="0" marB="0" anchor="ctr"/>
                </a:tc>
                <a:tc>
                  <a:txBody>
                    <a:bodyPr/>
                    <a:lstStyle/>
                    <a:p>
                      <a:pPr algn="ctr" rtl="0"/>
                      <a:r>
                        <a:rPr lang="en-US" sz="1400">
                          <a:effectLst/>
                        </a:rPr>
                        <a:t>46%</a:t>
                      </a:r>
                    </a:p>
                  </a:txBody>
                  <a:tcPr marL="0" marR="0" marT="0" marB="0" anchor="ctr"/>
                </a:tc>
                <a:tc>
                  <a:txBody>
                    <a:bodyPr/>
                    <a:lstStyle/>
                    <a:p>
                      <a:pPr algn="ctr" rtl="0"/>
                      <a:r>
                        <a:rPr lang="en-US" sz="1400">
                          <a:effectLst/>
                        </a:rPr>
                        <a:t>35%</a:t>
                      </a:r>
                    </a:p>
                  </a:txBody>
                  <a:tcPr marL="0" marR="0" marT="0" marB="0" anchor="ctr"/>
                </a:tc>
                <a:extLst>
                  <a:ext uri="{0D108BD9-81ED-4DB2-BD59-A6C34878D82A}">
                    <a16:rowId xmlns:a16="http://schemas.microsoft.com/office/drawing/2014/main" val="3839601556"/>
                  </a:ext>
                </a:extLst>
              </a:tr>
              <a:tr h="304800">
                <a:tc>
                  <a:txBody>
                    <a:bodyPr/>
                    <a:lstStyle/>
                    <a:p>
                      <a:pPr algn="ctr" rtl="0"/>
                      <a:r>
                        <a:rPr lang="en-US" sz="1400">
                          <a:effectLst/>
                        </a:rPr>
                        <a:t>2024</a:t>
                      </a:r>
                    </a:p>
                  </a:txBody>
                  <a:tcPr marL="0" marR="0" marT="0" marB="0" anchor="ctr"/>
                </a:tc>
                <a:tc>
                  <a:txBody>
                    <a:bodyPr/>
                    <a:lstStyle/>
                    <a:p>
                      <a:pPr algn="ctr" rtl="0"/>
                      <a:r>
                        <a:rPr lang="en-US" sz="1400">
                          <a:effectLst/>
                        </a:rPr>
                        <a:t>21%</a:t>
                      </a:r>
                    </a:p>
                  </a:txBody>
                  <a:tcPr marL="0" marR="0" marT="0" marB="0" anchor="ctr"/>
                </a:tc>
                <a:tc>
                  <a:txBody>
                    <a:bodyPr/>
                    <a:lstStyle/>
                    <a:p>
                      <a:pPr algn="ctr" rtl="0"/>
                      <a:r>
                        <a:rPr lang="en-US" sz="1400">
                          <a:effectLst/>
                        </a:rPr>
                        <a:t>48%</a:t>
                      </a:r>
                    </a:p>
                  </a:txBody>
                  <a:tcPr marL="0" marR="0" marT="0" marB="0" anchor="ctr"/>
                </a:tc>
                <a:tc>
                  <a:txBody>
                    <a:bodyPr/>
                    <a:lstStyle/>
                    <a:p>
                      <a:pPr algn="ctr" rtl="0"/>
                      <a:r>
                        <a:rPr lang="en-US" sz="1400">
                          <a:effectLst/>
                        </a:rPr>
                        <a:t>47%</a:t>
                      </a:r>
                    </a:p>
                  </a:txBody>
                  <a:tcPr marL="0" marR="0" marT="0" marB="0" anchor="ctr"/>
                </a:tc>
                <a:tc>
                  <a:txBody>
                    <a:bodyPr/>
                    <a:lstStyle/>
                    <a:p>
                      <a:pPr algn="ctr" rtl="0"/>
                      <a:r>
                        <a:rPr lang="en-US" sz="1400">
                          <a:effectLst/>
                        </a:rPr>
                        <a:t>*</a:t>
                      </a:r>
                    </a:p>
                  </a:txBody>
                  <a:tcPr marL="0" marR="0" marT="0" marB="0" anchor="ctr"/>
                </a:tc>
                <a:tc>
                  <a:txBody>
                    <a:bodyPr/>
                    <a:lstStyle/>
                    <a:p>
                      <a:pPr algn="ctr" rtl="0"/>
                      <a:r>
                        <a:rPr lang="en-US" sz="1400">
                          <a:effectLst/>
                        </a:rPr>
                        <a:t>*</a:t>
                      </a:r>
                    </a:p>
                  </a:txBody>
                  <a:tcPr marL="0" marR="0" marT="0" marB="0" anchor="ctr"/>
                </a:tc>
                <a:tc>
                  <a:txBody>
                    <a:bodyPr/>
                    <a:lstStyle/>
                    <a:p>
                      <a:pPr algn="ctr" rtl="0"/>
                      <a:endParaRPr lang="en-US" sz="1400">
                        <a:effectLst/>
                      </a:endParaRPr>
                    </a:p>
                  </a:txBody>
                  <a:tcPr marL="0" marR="0" marT="0" marB="0" anchor="ctr"/>
                </a:tc>
                <a:tc>
                  <a:txBody>
                    <a:bodyPr/>
                    <a:lstStyle/>
                    <a:p>
                      <a:pPr algn="ctr" rtl="0"/>
                      <a:r>
                        <a:rPr lang="en-US" sz="1400">
                          <a:effectLst/>
                        </a:rPr>
                        <a:t>25%</a:t>
                      </a:r>
                    </a:p>
                  </a:txBody>
                  <a:tcPr marL="0" marR="0" marT="0" marB="0" anchor="ctr"/>
                </a:tc>
                <a:tc>
                  <a:txBody>
                    <a:bodyPr/>
                    <a:lstStyle/>
                    <a:p>
                      <a:pPr algn="ctr" rtl="0"/>
                      <a:r>
                        <a:rPr lang="en-US" sz="1400">
                          <a:effectLst/>
                        </a:rPr>
                        <a:t>31%</a:t>
                      </a:r>
                    </a:p>
                  </a:txBody>
                  <a:tcPr marL="0" marR="0" marT="0" marB="0" anchor="ctr"/>
                </a:tc>
                <a:tc>
                  <a:txBody>
                    <a:bodyPr/>
                    <a:lstStyle/>
                    <a:p>
                      <a:pPr algn="ctr" rtl="0"/>
                      <a:r>
                        <a:rPr lang="en-US" sz="1400">
                          <a:effectLst/>
                        </a:rPr>
                        <a:t>35%</a:t>
                      </a:r>
                    </a:p>
                  </a:txBody>
                  <a:tcPr marL="0" marR="0" marT="0" marB="0" anchor="ctr"/>
                </a:tc>
                <a:tc>
                  <a:txBody>
                    <a:bodyPr/>
                    <a:lstStyle/>
                    <a:p>
                      <a:pPr algn="ctr" rtl="0"/>
                      <a:r>
                        <a:rPr lang="en-US" sz="1400">
                          <a:effectLst/>
                        </a:rPr>
                        <a:t>48%</a:t>
                      </a:r>
                    </a:p>
                  </a:txBody>
                  <a:tcPr marL="0" marR="0" marT="0" marB="0" anchor="ctr"/>
                </a:tc>
                <a:tc>
                  <a:txBody>
                    <a:bodyPr/>
                    <a:lstStyle/>
                    <a:p>
                      <a:pPr algn="ctr" rtl="0"/>
                      <a:r>
                        <a:rPr lang="en-US" sz="1400">
                          <a:effectLst/>
                        </a:rPr>
                        <a:t>75%</a:t>
                      </a:r>
                    </a:p>
                  </a:txBody>
                  <a:tcPr marL="0" marR="0" marT="0" marB="0" anchor="ctr"/>
                </a:tc>
                <a:tc>
                  <a:txBody>
                    <a:bodyPr/>
                    <a:lstStyle/>
                    <a:p>
                      <a:pPr algn="ctr" rtl="0"/>
                      <a:r>
                        <a:rPr lang="en-US" sz="1400">
                          <a:effectLst/>
                        </a:rPr>
                        <a:t>48%</a:t>
                      </a:r>
                    </a:p>
                  </a:txBody>
                  <a:tcPr marL="0" marR="0" marT="0" marB="0" anchor="ctr"/>
                </a:tc>
                <a:tc>
                  <a:txBody>
                    <a:bodyPr/>
                    <a:lstStyle/>
                    <a:p>
                      <a:pPr algn="ctr" rtl="0"/>
                      <a:r>
                        <a:rPr lang="en-US" sz="1400">
                          <a:effectLst/>
                        </a:rPr>
                        <a:t>37%</a:t>
                      </a:r>
                    </a:p>
                  </a:txBody>
                  <a:tcPr marL="0" marR="0" marT="0" marB="0" anchor="ctr"/>
                </a:tc>
                <a:extLst>
                  <a:ext uri="{0D108BD9-81ED-4DB2-BD59-A6C34878D82A}">
                    <a16:rowId xmlns:a16="http://schemas.microsoft.com/office/drawing/2014/main" val="675910088"/>
                  </a:ext>
                </a:extLst>
              </a:tr>
            </a:tbl>
          </a:graphicData>
        </a:graphic>
      </p:graphicFrame>
    </p:spTree>
    <p:extLst>
      <p:ext uri="{BB962C8B-B14F-4D97-AF65-F5344CB8AC3E}">
        <p14:creationId xmlns:p14="http://schemas.microsoft.com/office/powerpoint/2010/main" val="139460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119C94-1748-4BA1-AA1B-2C0D768B248D}"/>
              </a:ext>
            </a:extLst>
          </p:cNvPr>
          <p:cNvSpPr txBox="1"/>
          <p:nvPr/>
        </p:nvSpPr>
        <p:spPr>
          <a:xfrm>
            <a:off x="472787" y="109105"/>
            <a:ext cx="48906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Rockwell Condensed"/>
              </a:rPr>
              <a:t>Crosby Elementary</a:t>
            </a:r>
            <a:endParaRPr lang="en-US"/>
          </a:p>
        </p:txBody>
      </p:sp>
      <p:graphicFrame>
        <p:nvGraphicFramePr>
          <p:cNvPr id="4" name="Table 3">
            <a:extLst>
              <a:ext uri="{FF2B5EF4-FFF2-40B4-BE49-F238E27FC236}">
                <a16:creationId xmlns:a16="http://schemas.microsoft.com/office/drawing/2014/main" id="{8E75156C-8A50-401B-98C7-B15DD3826075}"/>
              </a:ext>
            </a:extLst>
          </p:cNvPr>
          <p:cNvGraphicFramePr>
            <a:graphicFrameLocks noGrp="1"/>
          </p:cNvGraphicFramePr>
          <p:nvPr>
            <p:extLst>
              <p:ext uri="{D42A27DB-BD31-4B8C-83A1-F6EECF244321}">
                <p14:modId xmlns:p14="http://schemas.microsoft.com/office/powerpoint/2010/main" val="1756032156"/>
              </p:ext>
            </p:extLst>
          </p:nvPr>
        </p:nvGraphicFramePr>
        <p:xfrm>
          <a:off x="383309" y="786332"/>
          <a:ext cx="11249631" cy="2521766"/>
        </p:xfrm>
        <a:graphic>
          <a:graphicData uri="http://schemas.openxmlformats.org/drawingml/2006/table">
            <a:tbl>
              <a:tblPr firstRow="1" bandRow="1">
                <a:tableStyleId>{5C22544A-7EE6-4342-B048-85BDC9FD1C3A}</a:tableStyleId>
              </a:tblPr>
              <a:tblGrid>
                <a:gridCol w="1861704">
                  <a:extLst>
                    <a:ext uri="{9D8B030D-6E8A-4147-A177-3AD203B41FA5}">
                      <a16:colId xmlns:a16="http://schemas.microsoft.com/office/drawing/2014/main" val="3655767185"/>
                    </a:ext>
                  </a:extLst>
                </a:gridCol>
                <a:gridCol w="1746784">
                  <a:extLst>
                    <a:ext uri="{9D8B030D-6E8A-4147-A177-3AD203B41FA5}">
                      <a16:colId xmlns:a16="http://schemas.microsoft.com/office/drawing/2014/main" val="3765494229"/>
                    </a:ext>
                  </a:extLst>
                </a:gridCol>
                <a:gridCol w="2032532">
                  <a:extLst>
                    <a:ext uri="{9D8B030D-6E8A-4147-A177-3AD203B41FA5}">
                      <a16:colId xmlns:a16="http://schemas.microsoft.com/office/drawing/2014/main" val="3400615794"/>
                    </a:ext>
                  </a:extLst>
                </a:gridCol>
                <a:gridCol w="1922316">
                  <a:extLst>
                    <a:ext uri="{9D8B030D-6E8A-4147-A177-3AD203B41FA5}">
                      <a16:colId xmlns:a16="http://schemas.microsoft.com/office/drawing/2014/main" val="3702441004"/>
                    </a:ext>
                  </a:extLst>
                </a:gridCol>
                <a:gridCol w="1853045">
                  <a:extLst>
                    <a:ext uri="{9D8B030D-6E8A-4147-A177-3AD203B41FA5}">
                      <a16:colId xmlns:a16="http://schemas.microsoft.com/office/drawing/2014/main" val="218821224"/>
                    </a:ext>
                  </a:extLst>
                </a:gridCol>
                <a:gridCol w="1833250">
                  <a:extLst>
                    <a:ext uri="{9D8B030D-6E8A-4147-A177-3AD203B41FA5}">
                      <a16:colId xmlns:a16="http://schemas.microsoft.com/office/drawing/2014/main" val="1139135566"/>
                    </a:ext>
                  </a:extLst>
                </a:gridCol>
              </a:tblGrid>
              <a:tr h="452709">
                <a:tc gridSpan="6">
                  <a:txBody>
                    <a:bodyPr/>
                    <a:lstStyle/>
                    <a:p>
                      <a:pPr algn="ctr" rtl="0"/>
                      <a:r>
                        <a:rPr lang="en-US">
                          <a:effectLst/>
                        </a:rPr>
                        <a:t>CES - Early Childhood Literacy Progress Measure 2 - 2nd grade</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2756046"/>
                  </a:ext>
                </a:extLst>
              </a:tr>
              <a:tr h="546667">
                <a:tc gridSpan="6">
                  <a:txBody>
                    <a:bodyPr/>
                    <a:lstStyle/>
                    <a:p>
                      <a:pPr algn="ctr" rtl="0"/>
                      <a:r>
                        <a:rPr lang="en-US">
                          <a:effectLst/>
                        </a:rPr>
                        <a:t>The percent of 2nd grade students that score on grade level or above on the EOY Rigby Reading Summative Assessment will increase from 81% to 89% by June 2024.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5104835"/>
                  </a:ext>
                </a:extLst>
              </a:tr>
              <a:tr h="427083">
                <a:tc gridSpan="6">
                  <a:txBody>
                    <a:bodyPr/>
                    <a:lstStyle/>
                    <a:p>
                      <a:pPr algn="ctr" rtl="0"/>
                      <a:r>
                        <a:rPr lang="en-US" b="1">
                          <a:effectLst/>
                        </a:rPr>
                        <a:t>Yearly Target Goals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4329242"/>
                  </a:ext>
                </a:extLst>
              </a:tr>
              <a:tr h="546667">
                <a:tc>
                  <a:txBody>
                    <a:bodyPr/>
                    <a:lstStyle/>
                    <a:p>
                      <a:pPr algn="ctr" rtl="0"/>
                      <a:r>
                        <a:rPr lang="en-US">
                          <a:effectLst/>
                        </a:rPr>
                        <a:t>2019</a:t>
                      </a:r>
                    </a:p>
                  </a:txBody>
                  <a:tcPr marL="0" marR="0" marT="0" marB="0" anchor="ctr"/>
                </a:tc>
                <a:tc>
                  <a:txBody>
                    <a:bodyPr/>
                    <a:lstStyle/>
                    <a:p>
                      <a:pPr algn="ctr" rtl="0"/>
                      <a:r>
                        <a:rPr lang="en-US">
                          <a:effectLst/>
                        </a:rPr>
                        <a:t>2020</a:t>
                      </a:r>
                    </a:p>
                  </a:txBody>
                  <a:tcPr marL="0" marR="0" marT="0" marB="0" anchor="ctr"/>
                </a:tc>
                <a:tc>
                  <a:txBody>
                    <a:bodyPr/>
                    <a:lstStyle/>
                    <a:p>
                      <a:pPr algn="ctr" rtl="0"/>
                      <a:r>
                        <a:rPr lang="en-US">
                          <a:effectLst/>
                        </a:rPr>
                        <a:t>2021</a:t>
                      </a:r>
                    </a:p>
                  </a:txBody>
                  <a:tcPr marL="0" marR="0" marT="0" marB="0" anchor="ctr"/>
                </a:tc>
                <a:tc>
                  <a:txBody>
                    <a:bodyPr/>
                    <a:lstStyle/>
                    <a:p>
                      <a:pPr algn="ctr" rtl="0"/>
                      <a:r>
                        <a:rPr lang="en-US">
                          <a:effectLst/>
                        </a:rPr>
                        <a:t>2022</a:t>
                      </a:r>
                    </a:p>
                  </a:txBody>
                  <a:tcPr marL="0" marR="0" marT="0" marB="0" anchor="ctr"/>
                </a:tc>
                <a:tc>
                  <a:txBody>
                    <a:bodyPr/>
                    <a:lstStyle/>
                    <a:p>
                      <a:pPr algn="ctr" rtl="0"/>
                      <a:r>
                        <a:rPr lang="en-US">
                          <a:effectLst/>
                        </a:rPr>
                        <a:t>2023</a:t>
                      </a:r>
                    </a:p>
                  </a:txBody>
                  <a:tcPr marL="0" marR="0" marT="0" marB="0" anchor="ctr"/>
                </a:tc>
                <a:tc>
                  <a:txBody>
                    <a:bodyPr/>
                    <a:lstStyle/>
                    <a:p>
                      <a:pPr algn="ctr" rtl="0"/>
                      <a:r>
                        <a:rPr lang="en-US">
                          <a:effectLst/>
                        </a:rPr>
                        <a:t>2024</a:t>
                      </a:r>
                    </a:p>
                  </a:txBody>
                  <a:tcPr marL="0" marR="0" marT="0" marB="0" anchor="ctr"/>
                </a:tc>
                <a:extLst>
                  <a:ext uri="{0D108BD9-81ED-4DB2-BD59-A6C34878D82A}">
                    <a16:rowId xmlns:a16="http://schemas.microsoft.com/office/drawing/2014/main" val="82688969"/>
                  </a:ext>
                </a:extLst>
              </a:tr>
              <a:tr h="546667">
                <a:tc>
                  <a:txBody>
                    <a:bodyPr/>
                    <a:lstStyle/>
                    <a:p>
                      <a:pPr algn="ctr" rtl="0"/>
                      <a:r>
                        <a:rPr lang="en-US">
                          <a:effectLst/>
                        </a:rPr>
                        <a:t>81%</a:t>
                      </a:r>
                    </a:p>
                  </a:txBody>
                  <a:tcPr marL="0" marR="0" marT="0" marB="0" anchor="ctr"/>
                </a:tc>
                <a:tc>
                  <a:txBody>
                    <a:bodyPr/>
                    <a:lstStyle/>
                    <a:p>
                      <a:pPr algn="ctr" rtl="0"/>
                      <a:r>
                        <a:rPr lang="en-US">
                          <a:effectLst/>
                        </a:rPr>
                        <a:t>82%</a:t>
                      </a:r>
                    </a:p>
                  </a:txBody>
                  <a:tcPr marL="0" marR="0" marT="0" marB="0" anchor="ctr"/>
                </a:tc>
                <a:tc>
                  <a:txBody>
                    <a:bodyPr/>
                    <a:lstStyle/>
                    <a:p>
                      <a:pPr algn="ctr" rtl="0"/>
                      <a:r>
                        <a:rPr lang="en-US">
                          <a:effectLst/>
                        </a:rPr>
                        <a:t>83%</a:t>
                      </a:r>
                    </a:p>
                  </a:txBody>
                  <a:tcPr marL="0" marR="0" marT="0" marB="0" anchor="ctr"/>
                </a:tc>
                <a:tc>
                  <a:txBody>
                    <a:bodyPr/>
                    <a:lstStyle/>
                    <a:p>
                      <a:pPr algn="ctr" rtl="0"/>
                      <a:r>
                        <a:rPr lang="en-US">
                          <a:effectLst/>
                        </a:rPr>
                        <a:t>85%</a:t>
                      </a:r>
                    </a:p>
                  </a:txBody>
                  <a:tcPr marL="0" marR="0" marT="0" marB="0" anchor="ctr"/>
                </a:tc>
                <a:tc>
                  <a:txBody>
                    <a:bodyPr/>
                    <a:lstStyle/>
                    <a:p>
                      <a:pPr algn="ctr" rtl="0"/>
                      <a:r>
                        <a:rPr lang="en-US">
                          <a:effectLst/>
                        </a:rPr>
                        <a:t>87%</a:t>
                      </a:r>
                    </a:p>
                  </a:txBody>
                  <a:tcPr marL="0" marR="0" marT="0" marB="0" anchor="ctr"/>
                </a:tc>
                <a:tc>
                  <a:txBody>
                    <a:bodyPr/>
                    <a:lstStyle/>
                    <a:p>
                      <a:pPr algn="ctr" rtl="0"/>
                      <a:r>
                        <a:rPr lang="en-US">
                          <a:effectLst/>
                        </a:rPr>
                        <a:t>89%</a:t>
                      </a:r>
                    </a:p>
                  </a:txBody>
                  <a:tcPr marL="0" marR="0" marT="0" marB="0" anchor="ctr"/>
                </a:tc>
                <a:extLst>
                  <a:ext uri="{0D108BD9-81ED-4DB2-BD59-A6C34878D82A}">
                    <a16:rowId xmlns:a16="http://schemas.microsoft.com/office/drawing/2014/main" val="1630658218"/>
                  </a:ext>
                </a:extLst>
              </a:tr>
            </a:tbl>
          </a:graphicData>
        </a:graphic>
      </p:graphicFrame>
      <p:graphicFrame>
        <p:nvGraphicFramePr>
          <p:cNvPr id="6" name="Table 5">
            <a:extLst>
              <a:ext uri="{FF2B5EF4-FFF2-40B4-BE49-F238E27FC236}">
                <a16:creationId xmlns:a16="http://schemas.microsoft.com/office/drawing/2014/main" id="{56F45537-A27F-4CE5-A988-B2390A7CC8A1}"/>
              </a:ext>
            </a:extLst>
          </p:cNvPr>
          <p:cNvGraphicFramePr>
            <a:graphicFrameLocks noGrp="1"/>
          </p:cNvGraphicFramePr>
          <p:nvPr>
            <p:extLst>
              <p:ext uri="{D42A27DB-BD31-4B8C-83A1-F6EECF244321}">
                <p14:modId xmlns:p14="http://schemas.microsoft.com/office/powerpoint/2010/main" val="3822648687"/>
              </p:ext>
            </p:extLst>
          </p:nvPr>
        </p:nvGraphicFramePr>
        <p:xfrm>
          <a:off x="383309" y="3401377"/>
          <a:ext cx="11197514" cy="2718951"/>
        </p:xfrm>
        <a:graphic>
          <a:graphicData uri="http://schemas.openxmlformats.org/drawingml/2006/table">
            <a:tbl>
              <a:tblPr firstRow="1" bandRow="1">
                <a:tableStyleId>{5C22544A-7EE6-4342-B048-85BDC9FD1C3A}</a:tableStyleId>
              </a:tblPr>
              <a:tblGrid>
                <a:gridCol w="1879022">
                  <a:extLst>
                    <a:ext uri="{9D8B030D-6E8A-4147-A177-3AD203B41FA5}">
                      <a16:colId xmlns:a16="http://schemas.microsoft.com/office/drawing/2014/main" val="2074914801"/>
                    </a:ext>
                  </a:extLst>
                </a:gridCol>
                <a:gridCol w="1778021">
                  <a:extLst>
                    <a:ext uri="{9D8B030D-6E8A-4147-A177-3AD203B41FA5}">
                      <a16:colId xmlns:a16="http://schemas.microsoft.com/office/drawing/2014/main" val="4196311700"/>
                    </a:ext>
                  </a:extLst>
                </a:gridCol>
                <a:gridCol w="2011816">
                  <a:extLst>
                    <a:ext uri="{9D8B030D-6E8A-4147-A177-3AD203B41FA5}">
                      <a16:colId xmlns:a16="http://schemas.microsoft.com/office/drawing/2014/main" val="3550142178"/>
                    </a:ext>
                  </a:extLst>
                </a:gridCol>
                <a:gridCol w="1925224">
                  <a:extLst>
                    <a:ext uri="{9D8B030D-6E8A-4147-A177-3AD203B41FA5}">
                      <a16:colId xmlns:a16="http://schemas.microsoft.com/office/drawing/2014/main" val="1075398513"/>
                    </a:ext>
                  </a:extLst>
                </a:gridCol>
                <a:gridCol w="1821316">
                  <a:extLst>
                    <a:ext uri="{9D8B030D-6E8A-4147-A177-3AD203B41FA5}">
                      <a16:colId xmlns:a16="http://schemas.microsoft.com/office/drawing/2014/main" val="2377478965"/>
                    </a:ext>
                  </a:extLst>
                </a:gridCol>
                <a:gridCol w="1782115">
                  <a:extLst>
                    <a:ext uri="{9D8B030D-6E8A-4147-A177-3AD203B41FA5}">
                      <a16:colId xmlns:a16="http://schemas.microsoft.com/office/drawing/2014/main" val="3312822008"/>
                    </a:ext>
                  </a:extLst>
                </a:gridCol>
              </a:tblGrid>
              <a:tr h="488490">
                <a:tc gridSpan="6">
                  <a:txBody>
                    <a:bodyPr/>
                    <a:lstStyle/>
                    <a:p>
                      <a:pPr algn="ctr" rtl="0"/>
                      <a:r>
                        <a:rPr lang="en-US">
                          <a:effectLst/>
                        </a:rPr>
                        <a:t>CES - Early Childhood Literacy Progress Measure 1 - 1st grade</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3882744"/>
                  </a:ext>
                </a:extLst>
              </a:tr>
              <a:tr h="589874">
                <a:tc gridSpan="6">
                  <a:txBody>
                    <a:bodyPr/>
                    <a:lstStyle/>
                    <a:p>
                      <a:pPr algn="ctr" rtl="0"/>
                      <a:r>
                        <a:rPr lang="en-US">
                          <a:effectLst/>
                        </a:rPr>
                        <a:t>The percent of 1st grade students that score on grade level or above on the EOY Rigby Reading </a:t>
                      </a:r>
                      <a:endParaRPr lang="en-US"/>
                    </a:p>
                    <a:p>
                      <a:pPr lvl="0" algn="ctr">
                        <a:buNone/>
                      </a:pPr>
                      <a:r>
                        <a:rPr lang="en-US">
                          <a:effectLst/>
                        </a:rPr>
                        <a:t>Summative Assessment will increase from 74% to 82% by June 2024.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9097799"/>
                  </a:ext>
                </a:extLst>
              </a:tr>
              <a:tr h="460839">
                <a:tc gridSpan="6">
                  <a:txBody>
                    <a:bodyPr/>
                    <a:lstStyle/>
                    <a:p>
                      <a:pPr algn="ctr" rtl="0"/>
                      <a:r>
                        <a:rPr lang="en-US" b="1">
                          <a:effectLst/>
                        </a:rPr>
                        <a:t>Yearly Target Goals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5311171"/>
                  </a:ext>
                </a:extLst>
              </a:tr>
              <a:tr h="589874">
                <a:tc>
                  <a:txBody>
                    <a:bodyPr/>
                    <a:lstStyle/>
                    <a:p>
                      <a:pPr algn="ctr" rtl="0"/>
                      <a:r>
                        <a:rPr lang="en-US">
                          <a:effectLst/>
                        </a:rPr>
                        <a:t>2019</a:t>
                      </a:r>
                    </a:p>
                  </a:txBody>
                  <a:tcPr marL="0" marR="0" marT="0" marB="0" anchor="ctr"/>
                </a:tc>
                <a:tc>
                  <a:txBody>
                    <a:bodyPr/>
                    <a:lstStyle/>
                    <a:p>
                      <a:pPr algn="ctr" rtl="0"/>
                      <a:r>
                        <a:rPr lang="en-US">
                          <a:effectLst/>
                        </a:rPr>
                        <a:t>2020</a:t>
                      </a:r>
                    </a:p>
                  </a:txBody>
                  <a:tcPr marL="0" marR="0" marT="0" marB="0" anchor="ctr"/>
                </a:tc>
                <a:tc>
                  <a:txBody>
                    <a:bodyPr/>
                    <a:lstStyle/>
                    <a:p>
                      <a:pPr algn="ctr" rtl="0"/>
                      <a:r>
                        <a:rPr lang="en-US">
                          <a:effectLst/>
                        </a:rPr>
                        <a:t>2021</a:t>
                      </a:r>
                    </a:p>
                  </a:txBody>
                  <a:tcPr marL="0" marR="0" marT="0" marB="0" anchor="ctr"/>
                </a:tc>
                <a:tc>
                  <a:txBody>
                    <a:bodyPr/>
                    <a:lstStyle/>
                    <a:p>
                      <a:pPr algn="ctr" rtl="0"/>
                      <a:r>
                        <a:rPr lang="en-US">
                          <a:effectLst/>
                        </a:rPr>
                        <a:t>2022</a:t>
                      </a:r>
                    </a:p>
                  </a:txBody>
                  <a:tcPr marL="0" marR="0" marT="0" marB="0" anchor="ctr"/>
                </a:tc>
                <a:tc>
                  <a:txBody>
                    <a:bodyPr/>
                    <a:lstStyle/>
                    <a:p>
                      <a:pPr algn="ctr" rtl="0"/>
                      <a:r>
                        <a:rPr lang="en-US">
                          <a:effectLst/>
                        </a:rPr>
                        <a:t>2023</a:t>
                      </a:r>
                    </a:p>
                  </a:txBody>
                  <a:tcPr marL="0" marR="0" marT="0" marB="0" anchor="ctr"/>
                </a:tc>
                <a:tc>
                  <a:txBody>
                    <a:bodyPr/>
                    <a:lstStyle/>
                    <a:p>
                      <a:pPr algn="ctr" rtl="0"/>
                      <a:r>
                        <a:rPr lang="en-US">
                          <a:effectLst/>
                        </a:rPr>
                        <a:t>2024</a:t>
                      </a:r>
                    </a:p>
                  </a:txBody>
                  <a:tcPr marL="0" marR="0" marT="0" marB="0" anchor="ctr"/>
                </a:tc>
                <a:extLst>
                  <a:ext uri="{0D108BD9-81ED-4DB2-BD59-A6C34878D82A}">
                    <a16:rowId xmlns:a16="http://schemas.microsoft.com/office/drawing/2014/main" val="1311513041"/>
                  </a:ext>
                </a:extLst>
              </a:tr>
              <a:tr h="589874">
                <a:tc>
                  <a:txBody>
                    <a:bodyPr/>
                    <a:lstStyle/>
                    <a:p>
                      <a:pPr algn="ctr" rtl="0"/>
                      <a:r>
                        <a:rPr lang="en-US">
                          <a:effectLst/>
                        </a:rPr>
                        <a:t>74%</a:t>
                      </a:r>
                    </a:p>
                  </a:txBody>
                  <a:tcPr marL="0" marR="0" marT="0" marB="0" anchor="ctr"/>
                </a:tc>
                <a:tc>
                  <a:txBody>
                    <a:bodyPr/>
                    <a:lstStyle/>
                    <a:p>
                      <a:pPr algn="ctr" rtl="0"/>
                      <a:r>
                        <a:rPr lang="en-US">
                          <a:effectLst/>
                        </a:rPr>
                        <a:t>75%</a:t>
                      </a:r>
                    </a:p>
                  </a:txBody>
                  <a:tcPr marL="0" marR="0" marT="0" marB="0" anchor="ctr"/>
                </a:tc>
                <a:tc>
                  <a:txBody>
                    <a:bodyPr/>
                    <a:lstStyle/>
                    <a:p>
                      <a:pPr algn="ctr" rtl="0"/>
                      <a:r>
                        <a:rPr lang="en-US">
                          <a:effectLst/>
                        </a:rPr>
                        <a:t>76%</a:t>
                      </a:r>
                    </a:p>
                  </a:txBody>
                  <a:tcPr marL="0" marR="0" marT="0" marB="0" anchor="ctr"/>
                </a:tc>
                <a:tc>
                  <a:txBody>
                    <a:bodyPr/>
                    <a:lstStyle/>
                    <a:p>
                      <a:pPr algn="ctr" rtl="0"/>
                      <a:r>
                        <a:rPr lang="en-US">
                          <a:effectLst/>
                        </a:rPr>
                        <a:t>78%</a:t>
                      </a:r>
                    </a:p>
                  </a:txBody>
                  <a:tcPr marL="0" marR="0" marT="0" marB="0" anchor="ctr"/>
                </a:tc>
                <a:tc>
                  <a:txBody>
                    <a:bodyPr/>
                    <a:lstStyle/>
                    <a:p>
                      <a:pPr algn="ctr" rtl="0"/>
                      <a:r>
                        <a:rPr lang="en-US">
                          <a:effectLst/>
                        </a:rPr>
                        <a:t>80%</a:t>
                      </a:r>
                    </a:p>
                  </a:txBody>
                  <a:tcPr marL="0" marR="0" marT="0" marB="0" anchor="ctr"/>
                </a:tc>
                <a:tc>
                  <a:txBody>
                    <a:bodyPr/>
                    <a:lstStyle/>
                    <a:p>
                      <a:pPr algn="ctr" rtl="0"/>
                      <a:r>
                        <a:rPr lang="en-US">
                          <a:effectLst/>
                        </a:rPr>
                        <a:t>82%</a:t>
                      </a:r>
                    </a:p>
                  </a:txBody>
                  <a:tcPr marL="0" marR="0" marT="0" marB="0" anchor="ctr"/>
                </a:tc>
                <a:extLst>
                  <a:ext uri="{0D108BD9-81ED-4DB2-BD59-A6C34878D82A}">
                    <a16:rowId xmlns:a16="http://schemas.microsoft.com/office/drawing/2014/main" val="644839937"/>
                  </a:ext>
                </a:extLst>
              </a:tr>
            </a:tbl>
          </a:graphicData>
        </a:graphic>
      </p:graphicFrame>
    </p:spTree>
    <p:extLst>
      <p:ext uri="{BB962C8B-B14F-4D97-AF65-F5344CB8AC3E}">
        <p14:creationId xmlns:p14="http://schemas.microsoft.com/office/powerpoint/2010/main" val="1266492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4f01c382-2518-4f7b-834d-ae02567e13b8" xsi:nil="true"/>
    <NotebookType xmlns="4f01c382-2518-4f7b-834d-ae02567e13b8" xsi:nil="true"/>
    <FolderType xmlns="4f01c382-2518-4f7b-834d-ae02567e13b8" xsi:nil="true"/>
    <Student_Groups xmlns="4f01c382-2518-4f7b-834d-ae02567e13b8">
      <UserInfo>
        <DisplayName/>
        <AccountId xsi:nil="true"/>
        <AccountType/>
      </UserInfo>
    </Student_Groups>
    <AppVersion xmlns="4f01c382-2518-4f7b-834d-ae02567e13b8" xsi:nil="true"/>
    <DefaultSectionNames xmlns="4f01c382-2518-4f7b-834d-ae02567e13b8" xsi:nil="true"/>
    <Math_Settings xmlns="4f01c382-2518-4f7b-834d-ae02567e13b8" xsi:nil="true"/>
    <Students xmlns="4f01c382-2518-4f7b-834d-ae02567e13b8">
      <UserInfo>
        <DisplayName/>
        <AccountId xsi:nil="true"/>
        <AccountType/>
      </UserInfo>
    </Students>
    <Invited_Students xmlns="4f01c382-2518-4f7b-834d-ae02567e13b8" xsi:nil="true"/>
    <Teams_Channel_Section_Location xmlns="4f01c382-2518-4f7b-834d-ae02567e13b8" xsi:nil="true"/>
    <Self_Registration_Enabled xmlns="4f01c382-2518-4f7b-834d-ae02567e13b8" xsi:nil="true"/>
    <Has_Teacher_Only_SectionGroup xmlns="4f01c382-2518-4f7b-834d-ae02567e13b8" xsi:nil="true"/>
    <Teachers xmlns="4f01c382-2518-4f7b-834d-ae02567e13b8">
      <UserInfo>
        <DisplayName/>
        <AccountId xsi:nil="true"/>
        <AccountType/>
      </UserInfo>
    </Teachers>
    <LMS_Mappings xmlns="4f01c382-2518-4f7b-834d-ae02567e13b8" xsi:nil="true"/>
    <IsNotebookLocked xmlns="4f01c382-2518-4f7b-834d-ae02567e13b8" xsi:nil="true"/>
    <CultureName xmlns="4f01c382-2518-4f7b-834d-ae02567e13b8" xsi:nil="true"/>
    <TeamsChannelId xmlns="4f01c382-2518-4f7b-834d-ae02567e13b8" xsi:nil="true"/>
    <Invited_Teachers xmlns="4f01c382-2518-4f7b-834d-ae02567e13b8" xsi:nil="true"/>
    <Owner xmlns="4f01c382-2518-4f7b-834d-ae02567e13b8">
      <UserInfo>
        <DisplayName/>
        <AccountId xsi:nil="true"/>
        <AccountType/>
      </UserInfo>
    </Owner>
    <Distribution_Groups xmlns="4f01c382-2518-4f7b-834d-ae02567e13b8" xsi:nil="true"/>
    <Is_Collaboration_Space_Locked xmlns="4f01c382-2518-4f7b-834d-ae02567e13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55FE7A170E9F449DDC420835107210" ma:contentTypeVersion="29" ma:contentTypeDescription="Create a new document." ma:contentTypeScope="" ma:versionID="d5f2cec79760f2e5761806c5e4312a54">
  <xsd:schema xmlns:xsd="http://www.w3.org/2001/XMLSchema" xmlns:xs="http://www.w3.org/2001/XMLSchema" xmlns:p="http://schemas.microsoft.com/office/2006/metadata/properties" xmlns:ns3="336a50a7-402e-4a81-94a6-4df31b7910fe" xmlns:ns4="4f01c382-2518-4f7b-834d-ae02567e13b8" targetNamespace="http://schemas.microsoft.com/office/2006/metadata/properties" ma:root="true" ma:fieldsID="169a0b42bfe8a7b5d165b6b10fbea671" ns3:_="" ns4:_="">
    <xsd:import namespace="336a50a7-402e-4a81-94a6-4df31b7910fe"/>
    <xsd:import namespace="4f01c382-2518-4f7b-834d-ae02567e13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a50a7-402e-4a81-94a6-4df31b7910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1c382-2518-4f7b-834d-ae02567e13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Teams_Channel_Section_Location" ma:index="36"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2F64B-A55C-497D-B328-B975EFD76588}">
  <ds:schemaRef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4f01c382-2518-4f7b-834d-ae02567e13b8"/>
    <ds:schemaRef ds:uri="336a50a7-402e-4a81-94a6-4df31b7910fe"/>
  </ds:schemaRefs>
</ds:datastoreItem>
</file>

<file path=customXml/itemProps2.xml><?xml version="1.0" encoding="utf-8"?>
<ds:datastoreItem xmlns:ds="http://schemas.openxmlformats.org/officeDocument/2006/customXml" ds:itemID="{4FE7558A-005E-4425-97C7-608A5E1F98DE}">
  <ds:schemaRefs>
    <ds:schemaRef ds:uri="http://schemas.microsoft.com/sharepoint/v3/contenttype/forms"/>
  </ds:schemaRefs>
</ds:datastoreItem>
</file>

<file path=customXml/itemProps3.xml><?xml version="1.0" encoding="utf-8"?>
<ds:datastoreItem xmlns:ds="http://schemas.openxmlformats.org/officeDocument/2006/customXml" ds:itemID="{0F1042B6-1BE3-4B1E-90AD-0719B298E57D}">
  <ds:schemaRefs>
    <ds:schemaRef ds:uri="336a50a7-402e-4a81-94a6-4df31b7910fe"/>
    <ds:schemaRef ds:uri="4f01c382-2518-4f7b-834d-ae02567e13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83</TotalTime>
  <Words>1903</Words>
  <Application>Microsoft Macintosh PowerPoint</Application>
  <PresentationFormat>Widescreen</PresentationFormat>
  <Paragraphs>601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 Light</vt:lpstr>
      <vt:lpstr>Courier New</vt:lpstr>
      <vt:lpstr>Rockwell</vt:lpstr>
      <vt:lpstr>Rockwell Condensed</vt:lpstr>
      <vt:lpstr>Wingdings</vt:lpstr>
      <vt:lpstr>Wood Type</vt:lpstr>
      <vt:lpstr>PowerPoint Presentation</vt:lpstr>
      <vt:lpstr>House Bill 3 Early Childhood and CCMR Goals </vt:lpstr>
      <vt:lpstr>Goals for EC-Literacy &amp; Math  PLAN COMPONENTS - DEVELOPING GOALS </vt:lpstr>
      <vt:lpstr>EC-Literacy &amp; Math SPECIFIC PLAN REQUIREMENTS </vt:lpstr>
      <vt:lpstr>Literacy</vt:lpstr>
      <vt:lpstr>PowerPoint Presentation</vt:lpstr>
      <vt:lpstr>PowerPoint Presentation</vt:lpstr>
      <vt:lpstr>PowerPoint Presentation</vt:lpstr>
      <vt:lpstr>PowerPoint Presentation</vt:lpstr>
      <vt:lpstr>EC Literacy targeted professional development plan</vt:lpstr>
      <vt:lpstr>Math</vt:lpstr>
      <vt:lpstr>PowerPoint Presentation</vt:lpstr>
      <vt:lpstr>PowerPoint Presentation</vt:lpstr>
      <vt:lpstr>PowerPoint Presentation</vt:lpstr>
      <vt:lpstr>PowerPoint Presentation</vt:lpstr>
      <vt:lpstr>EC Math targeted professional development plan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Literacy and Math Goals and Plans</dc:title>
  <dc:creator>Hays-Long, Sherri</dc:creator>
  <cp:lastModifiedBy>Kratky, Dana</cp:lastModifiedBy>
  <cp:revision>164</cp:revision>
  <cp:lastPrinted>2020-10-08T13:50:21Z</cp:lastPrinted>
  <dcterms:created xsi:type="dcterms:W3CDTF">2020-10-06T19:23:07Z</dcterms:created>
  <dcterms:modified xsi:type="dcterms:W3CDTF">2020-10-29T19:17:22Z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0x010100F155FE7A170E9F449DDC420835107210</vt:lpwstr>
  </property>
</Properties>
</file>